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8"/>
  </p:notesMasterIdLst>
  <p:handoutMasterIdLst>
    <p:handoutMasterId r:id="rId29"/>
  </p:handoutMasterIdLst>
  <p:sldIdLst>
    <p:sldId id="257" r:id="rId5"/>
    <p:sldId id="270" r:id="rId6"/>
    <p:sldId id="283" r:id="rId7"/>
    <p:sldId id="294" r:id="rId8"/>
    <p:sldId id="296" r:id="rId9"/>
    <p:sldId id="301" r:id="rId10"/>
    <p:sldId id="300" r:id="rId11"/>
    <p:sldId id="299" r:id="rId12"/>
    <p:sldId id="260" r:id="rId13"/>
    <p:sldId id="290" r:id="rId14"/>
    <p:sldId id="302" r:id="rId15"/>
    <p:sldId id="303" r:id="rId16"/>
    <p:sldId id="304" r:id="rId17"/>
    <p:sldId id="285" r:id="rId18"/>
    <p:sldId id="284" r:id="rId19"/>
    <p:sldId id="289" r:id="rId20"/>
    <p:sldId id="288" r:id="rId21"/>
    <p:sldId id="309" r:id="rId22"/>
    <p:sldId id="310" r:id="rId23"/>
    <p:sldId id="305" r:id="rId24"/>
    <p:sldId id="308" r:id="rId25"/>
    <p:sldId id="307"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065" autoAdjust="0"/>
  </p:normalViewPr>
  <p:slideViewPr>
    <p:cSldViewPr snapToGrid="0" showGuides="1">
      <p:cViewPr varScale="1">
        <p:scale>
          <a:sx n="83" d="100"/>
          <a:sy n="83" d="100"/>
        </p:scale>
        <p:origin x="614" y="91"/>
      </p:cViewPr>
      <p:guideLst>
        <p:guide orient="horz" pos="2160"/>
        <p:guide pos="3840"/>
      </p:guideLst>
    </p:cSldViewPr>
  </p:slideViewPr>
  <p:notesTextViewPr>
    <p:cViewPr>
      <p:scale>
        <a:sx n="1" d="1"/>
        <a:sy n="1" d="1"/>
      </p:scale>
      <p:origin x="0" y="0"/>
    </p:cViewPr>
  </p:notesTextViewPr>
  <p:sorterViewPr>
    <p:cViewPr>
      <p:scale>
        <a:sx n="100" d="100"/>
        <a:sy n="100" d="100"/>
      </p:scale>
      <p:origin x="0" y="-413"/>
    </p:cViewPr>
  </p:sorterViewPr>
  <p:notesViewPr>
    <p:cSldViewPr snapToGrid="0">
      <p:cViewPr varScale="1">
        <p:scale>
          <a:sx n="60" d="100"/>
          <a:sy n="60" d="100"/>
        </p:scale>
        <p:origin x="2424" y="1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1B4DD-15C8-4661-884B-618628EC12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78A688-EE94-44BF-A9B6-FD51CF6D64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50357-9784-4A90-96B4-0B331B4230FA}" type="datetimeFigureOut">
              <a:rPr lang="en-US" smtClean="0"/>
              <a:t>1/12/2023</a:t>
            </a:fld>
            <a:endParaRPr lang="en-US" dirty="0"/>
          </a:p>
        </p:txBody>
      </p:sp>
      <p:sp>
        <p:nvSpPr>
          <p:cNvPr id="4" name="Footer Placeholder 3">
            <a:extLst>
              <a:ext uri="{FF2B5EF4-FFF2-40B4-BE49-F238E27FC236}">
                <a16:creationId xmlns:a16="http://schemas.microsoft.com/office/drawing/2014/main" id="{97CB2C68-562A-4D2A-9890-4436EDCEC7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41883F-BA65-4049-B6C2-7C1A5A6D08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150802-3B37-42FB-BECC-88074371FEFB}" type="slidenum">
              <a:rPr lang="en-US" smtClean="0"/>
              <a:t>‹#›</a:t>
            </a:fld>
            <a:endParaRPr lang="en-US" dirty="0"/>
          </a:p>
        </p:txBody>
      </p:sp>
    </p:spTree>
    <p:extLst>
      <p:ext uri="{BB962C8B-B14F-4D97-AF65-F5344CB8AC3E}">
        <p14:creationId xmlns:p14="http://schemas.microsoft.com/office/powerpoint/2010/main" val="968079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1/12/2023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5649590-C7C4-42B8-AC88-64F8CE444AA4}"/>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4976D072-A0C1-4FC8-95B5-B3BA2B61F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D37E15D6-F650-4D49-BDF5-0E947CF08F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4056F92-47A7-431A-B08F-585BBE2F99F4}"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332807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A0B130E-D245-4519-84A0-48A389DE8D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6550BCD0-A879-4945-801B-4D66B9CAABB4}" type="slidenum">
              <a:rPr lang="en-US" altLang="en-US" smtClean="0">
                <a:latin typeface="Arial" panose="020B0604020202020204" pitchFamily="34" charset="0"/>
              </a:rPr>
              <a:pPr/>
              <a:t>5</a:t>
            </a:fld>
            <a:endParaRPr lang="en-US" altLang="en-US">
              <a:latin typeface="Arial" panose="020B0604020202020204" pitchFamily="34" charset="0"/>
            </a:endParaRPr>
          </a:p>
        </p:txBody>
      </p:sp>
      <p:sp>
        <p:nvSpPr>
          <p:cNvPr id="11267" name="Rectangle 2">
            <a:extLst>
              <a:ext uri="{FF2B5EF4-FFF2-40B4-BE49-F238E27FC236}">
                <a16:creationId xmlns:a16="http://schemas.microsoft.com/office/drawing/2014/main" id="{CB257653-6F23-40E7-8E6C-BEF0B106B39D}"/>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85EADBE-2E93-43E6-9B9E-942DDB837B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892BFF4-6F53-4870-B9D5-EDF8F931C4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9924661D-51B6-4CF9-8E77-2AEA12F703D9}" type="slidenum">
              <a:rPr lang="en-US" altLang="en-US" smtClean="0">
                <a:latin typeface="Arial" panose="020B0604020202020204" pitchFamily="34" charset="0"/>
              </a:rPr>
              <a:pPr/>
              <a:t>6</a:t>
            </a:fld>
            <a:endParaRPr lang="en-US" altLang="en-US">
              <a:latin typeface="Arial" panose="020B0604020202020204" pitchFamily="34" charset="0"/>
            </a:endParaRPr>
          </a:p>
        </p:txBody>
      </p:sp>
      <p:sp>
        <p:nvSpPr>
          <p:cNvPr id="11267" name="Rectangle 2">
            <a:extLst>
              <a:ext uri="{FF2B5EF4-FFF2-40B4-BE49-F238E27FC236}">
                <a16:creationId xmlns:a16="http://schemas.microsoft.com/office/drawing/2014/main" id="{1AC4417E-C169-4530-9EC9-E3F3E13F48E8}"/>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79E649F-0494-47F6-AAA1-36C434842A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E5B3B31-7803-44D0-A7E7-A80481BDAC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2D8207B-1DEF-4C63-9A98-0E25692EE153}" type="slidenum">
              <a:rPr lang="en-US" altLang="en-US" smtClean="0">
                <a:latin typeface="Arial" panose="020B0604020202020204" pitchFamily="34" charset="0"/>
              </a:rPr>
              <a:pPr/>
              <a:t>8</a:t>
            </a:fld>
            <a:endParaRPr lang="en-US" altLang="en-US">
              <a:latin typeface="Arial" panose="020B0604020202020204" pitchFamily="34" charset="0"/>
            </a:endParaRPr>
          </a:p>
        </p:txBody>
      </p:sp>
      <p:sp>
        <p:nvSpPr>
          <p:cNvPr id="14339" name="Rectangle 2">
            <a:extLst>
              <a:ext uri="{FF2B5EF4-FFF2-40B4-BE49-F238E27FC236}">
                <a16:creationId xmlns:a16="http://schemas.microsoft.com/office/drawing/2014/main" id="{ED42FC7D-4F52-4556-B8C3-EF6D5DBF79AB}"/>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C397953-CF59-436A-99C1-A6D9CD6D4F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854EFDE-D08C-41B3-94EA-1D0657121950}"/>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D74C13A5-F40B-411E-980C-E424CA15D4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6388" name="Slide Number Placeholder 3">
            <a:extLst>
              <a:ext uri="{FF2B5EF4-FFF2-40B4-BE49-F238E27FC236}">
                <a16:creationId xmlns:a16="http://schemas.microsoft.com/office/drawing/2014/main" id="{80F0598B-2BB6-4528-B8B1-3C9A98948F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45797585-EF6B-4610-A200-51153736728E}"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3619730-58B3-4689-B1C5-83CAFA01B016}"/>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927C4F49-EAA4-4A68-8ABE-ECF111275E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D79C7A6C-E1BA-40AF-BF9A-2D14833165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25631F5-3CDB-4FD5-97B5-4566AA6BA57E}" type="slidenum">
              <a:rPr lang="en-US" altLang="en-US" smtClean="0">
                <a:latin typeface="Arial" panose="020B0604020202020204" pitchFamily="34" charset="0"/>
              </a:rPr>
              <a:pPr/>
              <a:t>11</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0F21E42-F437-49C2-8CBF-B262250F9693}"/>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24C86E1D-D8BF-48FD-B36B-4C9855DEE4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6A6813A6-4081-42EA-99FA-A92226F52D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EFE61C1D-61A3-43F1-AD50-9908731C027F}"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05E506E4-68DA-4FF7-97EE-823C3EF17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ED5EE2F7-9440-4978-8C4A-36A46CEBFF07}" type="slidenum">
              <a:rPr lang="en-US" altLang="en-US" smtClean="0">
                <a:latin typeface="Arial" panose="020B0604020202020204" pitchFamily="34" charset="0"/>
              </a:rPr>
              <a:pPr/>
              <a:t>22</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F49BEFD6-81FF-4365-B2ED-F926557F72F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6F5D72E-303D-4764-87FB-CCA7D5AC68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87995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0007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6716521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noProof="0"/>
              <a:t>Click to edit Master title style</a:t>
            </a:r>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03857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a:t>Click to edit Master title style</a:t>
            </a:r>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6161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a:t>Click to edit Master title style</a:t>
            </a:r>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76319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76897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31464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3" name="Text Placeholder 2">
            <a:extLst>
              <a:ext uri="{FF2B5EF4-FFF2-40B4-BE49-F238E27FC236}">
                <a16:creationId xmlns:a16="http://schemas.microsoft.com/office/drawing/2014/main" id="{7E3A6D02-D902-4B4A-B727-07D0E5BBC359}"/>
              </a:ext>
            </a:extLst>
          </p:cNvPr>
          <p:cNvSpPr>
            <a:spLocks noGrp="1"/>
          </p:cNvSpPr>
          <p:nvPr>
            <p:ph type="body" sz="quarter" idx="13"/>
          </p:nvPr>
        </p:nvSpPr>
        <p:spPr>
          <a:xfrm>
            <a:off x="1447800" y="1847056"/>
            <a:ext cx="9296400" cy="316388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21157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1/12/2023</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76" r:id="rId9"/>
    <p:sldLayoutId id="2147483675" r:id="rId10"/>
    <p:sldLayoutId id="2147483664" r:id="rId11"/>
    <p:sldLayoutId id="2147483665" r:id="rId12"/>
    <p:sldLayoutId id="2147483666" r:id="rId13"/>
    <p:sldLayoutId id="2147483667" r:id="rId14"/>
    <p:sldLayoutId id="2147483668" r:id="rId15"/>
    <p:sldLayoutId id="2147483669" r:id="rId16"/>
    <p:sldLayoutId id="2147483671" r:id="rId17"/>
    <p:sldLayoutId id="2147483672" r:id="rId18"/>
    <p:sldLayoutId id="2147483674" r:id="rId19"/>
    <p:sldLayoutId id="2147483673"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batleyparishpri.kfgl.dbprimar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18" Type="http://schemas.openxmlformats.org/officeDocument/2006/relationships/image" Target="../media/image13.pn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jpeg"/><Relationship Id="rId2" Type="http://schemas.openxmlformats.org/officeDocument/2006/relationships/image" Target="../media/image28.jpeg"/><Relationship Id="rId16" Type="http://schemas.openxmlformats.org/officeDocument/2006/relationships/image" Target="../media/image42.jpeg"/><Relationship Id="rId1" Type="http://schemas.openxmlformats.org/officeDocument/2006/relationships/slideLayout" Target="../slideLayouts/slideLayout10.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7.jpeg"/><Relationship Id="rId7"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18.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17.jpeg"/><Relationship Id="rId7" Type="http://schemas.openxmlformats.org/officeDocument/2006/relationships/image" Target="../media/image50.jpe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18.jpeg"/><Relationship Id="rId9"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5.w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343650" y="1037231"/>
            <a:ext cx="5557198" cy="1815151"/>
          </a:xfrm>
          <a:solidFill>
            <a:schemeClr val="accent2">
              <a:lumMod val="25000"/>
              <a:lumOff val="75000"/>
            </a:schemeClr>
          </a:solidFill>
        </p:spPr>
        <p:txBody>
          <a:bodyPr/>
          <a:lstStyle/>
          <a:p>
            <a:pPr algn="ctr"/>
            <a:r>
              <a:rPr lang="en-US" altLang="en-US" sz="4000" dirty="0">
                <a:solidFill>
                  <a:srgbClr val="000000"/>
                </a:solidFill>
                <a:latin typeface="+mn-lt"/>
              </a:rPr>
              <a:t>Welcome to</a:t>
            </a:r>
            <a:br>
              <a:rPr lang="en-US" altLang="en-US" sz="4000" dirty="0">
                <a:solidFill>
                  <a:srgbClr val="000000"/>
                </a:solidFill>
                <a:latin typeface="+mn-lt"/>
              </a:rPr>
            </a:br>
            <a:r>
              <a:rPr lang="en-US" altLang="en-US" sz="4000" dirty="0">
                <a:solidFill>
                  <a:srgbClr val="000000"/>
                </a:solidFill>
                <a:latin typeface="+mn-lt"/>
              </a:rPr>
              <a:t> Batley Parish J, I and N School</a:t>
            </a:r>
            <a:endParaRPr lang="en-US" sz="4000" dirty="0">
              <a:latin typeface="+mn-lt"/>
            </a:endParaRPr>
          </a:p>
        </p:txBody>
      </p:sp>
      <p:sp>
        <p:nvSpPr>
          <p:cNvPr id="6" name="Rectangle 1">
            <a:extLst>
              <a:ext uri="{FF2B5EF4-FFF2-40B4-BE49-F238E27FC236}">
                <a16:creationId xmlns:a16="http://schemas.microsoft.com/office/drawing/2014/main" id="{A0F7C880-D0E4-4E57-9B0F-478C27356E20}"/>
              </a:ext>
            </a:extLst>
          </p:cNvPr>
          <p:cNvSpPr>
            <a:spLocks noChangeArrowheads="1"/>
          </p:cNvSpPr>
          <p:nvPr/>
        </p:nvSpPr>
        <p:spPr bwMode="auto">
          <a:xfrm>
            <a:off x="6175529" y="4463208"/>
            <a:ext cx="5105400" cy="2320892"/>
          </a:xfrm>
          <a:prstGeom prst="rect">
            <a:avLst/>
          </a:prstGeom>
          <a:solidFill>
            <a:srgbClr val="92D050">
              <a:alpha val="1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457200" fontAlgn="base">
              <a:lnSpc>
                <a:spcPct val="115000"/>
              </a:lnSpc>
              <a:spcBef>
                <a:spcPct val="0"/>
              </a:spcBef>
              <a:spcAft>
                <a:spcPts val="1000"/>
              </a:spcAft>
              <a:buClrTx/>
              <a:buSzTx/>
              <a:buFontTx/>
              <a:buNone/>
            </a:pPr>
            <a:r>
              <a:rPr lang="en-GB" altLang="en-US" sz="2000" u="sng" dirty="0">
                <a:solidFill>
                  <a:prstClr val="black"/>
                </a:solidFill>
                <a:latin typeface="Twinkl Cursive Looped" panose="02000000000000000000" pitchFamily="2" charset="0"/>
                <a:ea typeface="Calibri" panose="020F0502020204030204" pitchFamily="34" charset="0"/>
                <a:cs typeface="Times New Roman" panose="02020603050405020304" pitchFamily="18" charset="0"/>
              </a:rPr>
              <a:t>Twitter- @BPNursery1</a:t>
            </a:r>
          </a:p>
          <a:p>
            <a:pPr defTabSz="457200" fontAlgn="base">
              <a:lnSpc>
                <a:spcPct val="115000"/>
              </a:lnSpc>
              <a:spcBef>
                <a:spcPct val="0"/>
              </a:spcBef>
              <a:spcAft>
                <a:spcPts val="1000"/>
              </a:spcAft>
              <a:buClrTx/>
              <a:buSzTx/>
              <a:buFontTx/>
              <a:buNone/>
            </a:pPr>
            <a:r>
              <a:rPr lang="en-GB" altLang="en-US" sz="2000" u="sng" dirty="0">
                <a:solidFill>
                  <a:prstClr val="black"/>
                </a:solidFill>
                <a:latin typeface="Twinkl Cursive Looped" panose="02000000000000000000" pitchFamily="2" charset="0"/>
                <a:ea typeface="Calibri" panose="020F0502020204030204" pitchFamily="34" charset="0"/>
                <a:cs typeface="Times New Roman" panose="02020603050405020304" pitchFamily="18" charset="0"/>
                <a:hlinkClick r:id="rId3"/>
              </a:rPr>
              <a:t>www.Batleyparishpri.kfgl.dbprimary.com</a:t>
            </a:r>
            <a:endParaRPr lang="en-GB" altLang="en-US" sz="2000" dirty="0">
              <a:solidFill>
                <a:prstClr val="black"/>
              </a:solidFill>
              <a:latin typeface="Twinkl Cursive Looped" panose="02000000000000000000" pitchFamily="2" charset="0"/>
              <a:ea typeface="Calibri" panose="020F0502020204030204" pitchFamily="34" charset="0"/>
              <a:cs typeface="Times New Roman" panose="02020603050405020304" pitchFamily="18" charset="0"/>
            </a:endParaRPr>
          </a:p>
          <a:p>
            <a:pPr defTabSz="457200" fontAlgn="base">
              <a:lnSpc>
                <a:spcPct val="115000"/>
              </a:lnSpc>
              <a:spcBef>
                <a:spcPct val="0"/>
              </a:spcBef>
              <a:spcAft>
                <a:spcPts val="1000"/>
              </a:spcAft>
              <a:buClrTx/>
              <a:buSzTx/>
              <a:buFontTx/>
              <a:buNone/>
            </a:pPr>
            <a:r>
              <a:rPr lang="en-GB" altLang="en-US" sz="2000" u="sng" dirty="0">
                <a:solidFill>
                  <a:prstClr val="black"/>
                </a:solidFill>
                <a:latin typeface="Twinkl Cursive Looped" panose="02000000000000000000" pitchFamily="2" charset="0"/>
                <a:ea typeface="Calibri" panose="020F0502020204030204" pitchFamily="34" charset="0"/>
                <a:cs typeface="Times New Roman" panose="02020603050405020304" pitchFamily="18" charset="0"/>
              </a:rPr>
              <a:t>School office- 01924 326361</a:t>
            </a:r>
          </a:p>
          <a:p>
            <a:pPr defTabSz="457200" fontAlgn="base">
              <a:lnSpc>
                <a:spcPct val="115000"/>
              </a:lnSpc>
              <a:spcBef>
                <a:spcPct val="0"/>
              </a:spcBef>
              <a:spcAft>
                <a:spcPts val="1000"/>
              </a:spcAft>
              <a:buClrTx/>
              <a:buSzTx/>
              <a:buFontTx/>
              <a:buNone/>
            </a:pPr>
            <a:r>
              <a:rPr lang="en-GB" altLang="en-US" sz="2000" u="sng" dirty="0">
                <a:solidFill>
                  <a:prstClr val="black"/>
                </a:solidFill>
                <a:latin typeface="Twinkl Cursive Looped" panose="02000000000000000000" pitchFamily="2" charset="0"/>
                <a:ea typeface="Calibri" panose="020F0502020204030204" pitchFamily="34" charset="0"/>
                <a:cs typeface="Times New Roman" panose="02020603050405020304" pitchFamily="18" charset="0"/>
              </a:rPr>
              <a:t>Naadhirah.Chothia@Kirkleeseducation.uk</a:t>
            </a:r>
          </a:p>
          <a:p>
            <a:pPr defTabSz="457200" fontAlgn="base">
              <a:lnSpc>
                <a:spcPct val="115000"/>
              </a:lnSpc>
              <a:spcBef>
                <a:spcPct val="0"/>
              </a:spcBef>
              <a:spcAft>
                <a:spcPts val="1000"/>
              </a:spcAft>
              <a:buClrTx/>
              <a:buSzTx/>
              <a:buFontTx/>
              <a:buNone/>
            </a:pPr>
            <a:endParaRPr lang="en-GB" altLang="en-US" u="sng" dirty="0">
              <a:solidFill>
                <a:prstClr val="black"/>
              </a:solidFill>
              <a:latin typeface="Twinkl Precursive" panose="02000000000000000000" pitchFamily="2" charset="0"/>
              <a:ea typeface="Calibri" panose="020F0502020204030204" pitchFamily="34" charset="0"/>
              <a:cs typeface="Times New Roman" panose="02020603050405020304" pitchFamily="18" charset="0"/>
            </a:endParaRPr>
          </a:p>
        </p:txBody>
      </p:sp>
      <p:pic>
        <p:nvPicPr>
          <p:cNvPr id="1026" name="Picture 2" descr="Circle Twitter Icon transparent PNG - StickPNG">
            <a:extLst>
              <a:ext uri="{FF2B5EF4-FFF2-40B4-BE49-F238E27FC236}">
                <a16:creationId xmlns:a16="http://schemas.microsoft.com/office/drawing/2014/main" id="{D88EFE64-BA28-4027-8516-85518DEFF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229" y="4334230"/>
            <a:ext cx="532262" cy="5322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6AC17E2C-C950-415F-96CA-394D41E5D1A5}"/>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212" r="2212"/>
          <a:stretch>
            <a:fillRect/>
          </a:stretch>
        </p:blipFill>
        <p:spPr bwMode="auto">
          <a:xfrm>
            <a:off x="711200" y="728663"/>
            <a:ext cx="530542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206B8C-324E-46D9-B625-FF658D05E165}"/>
              </a:ext>
            </a:extLst>
          </p:cNvPr>
          <p:cNvSpPr>
            <a:spLocks noGrp="1" noChangeArrowheads="1"/>
          </p:cNvSpPr>
          <p:nvPr>
            <p:ph type="title" idx="4294967295"/>
          </p:nvPr>
        </p:nvSpPr>
        <p:spPr>
          <a:xfrm>
            <a:off x="2209800" y="152400"/>
            <a:ext cx="6870700" cy="609600"/>
          </a:xfrm>
          <a:solidFill>
            <a:srgbClr val="92D050"/>
          </a:solidFill>
        </p:spPr>
        <p:txBody>
          <a:bodyPr anchor="ctr"/>
          <a:lstStyle/>
          <a:p>
            <a:pPr eaLnBrk="1" hangingPunct="1"/>
            <a:r>
              <a:rPr lang="en-US" altLang="en-US" sz="3200">
                <a:latin typeface="Twinkl Precursive" pitchFamily="2" charset="0"/>
              </a:rPr>
              <a:t>Specific Areas of Learning</a:t>
            </a:r>
            <a:endParaRPr lang="en-US" altLang="en-US">
              <a:latin typeface="Twinkl Precursive" pitchFamily="2" charset="0"/>
            </a:endParaRPr>
          </a:p>
        </p:txBody>
      </p:sp>
      <p:pic>
        <p:nvPicPr>
          <p:cNvPr id="17411" name="Picture 3">
            <a:extLst>
              <a:ext uri="{FF2B5EF4-FFF2-40B4-BE49-F238E27FC236}">
                <a16:creationId xmlns:a16="http://schemas.microsoft.com/office/drawing/2014/main" id="{68F22823-1774-493E-AE8D-2C231B3F2A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5213350"/>
            <a:ext cx="12700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a:extLst>
              <a:ext uri="{FF2B5EF4-FFF2-40B4-BE49-F238E27FC236}">
                <a16:creationId xmlns:a16="http://schemas.microsoft.com/office/drawing/2014/main" id="{BA061767-0F2F-44F7-BA5A-5126960196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8913" y="3563939"/>
            <a:ext cx="121761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a:extLst>
              <a:ext uri="{FF2B5EF4-FFF2-40B4-BE49-F238E27FC236}">
                <a16:creationId xmlns:a16="http://schemas.microsoft.com/office/drawing/2014/main" id="{C52EADB0-B315-4593-A1F7-F06F9D8247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78675" y="2257426"/>
            <a:ext cx="1900238"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a:extLst>
              <a:ext uri="{FF2B5EF4-FFF2-40B4-BE49-F238E27FC236}">
                <a16:creationId xmlns:a16="http://schemas.microsoft.com/office/drawing/2014/main" id="{268EC179-95DA-43A8-B53E-AC6501403D3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37676" y="2025651"/>
            <a:ext cx="137001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a:extLst>
              <a:ext uri="{FF2B5EF4-FFF2-40B4-BE49-F238E27FC236}">
                <a16:creationId xmlns:a16="http://schemas.microsoft.com/office/drawing/2014/main" id="{54C3C901-62AB-49E4-B43F-00A53BF8CF8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28139" y="88901"/>
            <a:ext cx="14255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a:extLst>
              <a:ext uri="{FF2B5EF4-FFF2-40B4-BE49-F238E27FC236}">
                <a16:creationId xmlns:a16="http://schemas.microsoft.com/office/drawing/2014/main" id="{81940FFC-729F-4ED9-896F-10B3F9D81DF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36063" y="4797426"/>
            <a:ext cx="1350962"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a:extLst>
              <a:ext uri="{FF2B5EF4-FFF2-40B4-BE49-F238E27FC236}">
                <a16:creationId xmlns:a16="http://schemas.microsoft.com/office/drawing/2014/main" id="{2D3FFC0B-67C1-4EB4-BF3C-2CACB76EAEE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18301" y="5175250"/>
            <a:ext cx="2093913"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a:extLst>
              <a:ext uri="{FF2B5EF4-FFF2-40B4-BE49-F238E27FC236}">
                <a16:creationId xmlns:a16="http://schemas.microsoft.com/office/drawing/2014/main" id="{3B1807F1-7A09-4249-887B-0F0C72A6F8C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57888" y="2874963"/>
            <a:ext cx="1651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a:extLst>
              <a:ext uri="{FF2B5EF4-FFF2-40B4-BE49-F238E27FC236}">
                <a16:creationId xmlns:a16="http://schemas.microsoft.com/office/drawing/2014/main" id="{BBB58E52-BE7F-408A-9894-AA6BC251F86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22838" y="4625975"/>
            <a:ext cx="1651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a:extLst>
              <a:ext uri="{FF2B5EF4-FFF2-40B4-BE49-F238E27FC236}">
                <a16:creationId xmlns:a16="http://schemas.microsoft.com/office/drawing/2014/main" id="{30AC6B78-5DD8-4902-A2E7-1EBEFA1E47E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19926" y="754063"/>
            <a:ext cx="16494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4">
            <a:extLst>
              <a:ext uri="{FF2B5EF4-FFF2-40B4-BE49-F238E27FC236}">
                <a16:creationId xmlns:a16="http://schemas.microsoft.com/office/drawing/2014/main" id="{BB01C349-843D-48B5-8633-89786154E05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70364" y="3243264"/>
            <a:ext cx="17986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5">
            <a:extLst>
              <a:ext uri="{FF2B5EF4-FFF2-40B4-BE49-F238E27FC236}">
                <a16:creationId xmlns:a16="http://schemas.microsoft.com/office/drawing/2014/main" id="{FA7FD759-D98F-46B9-8411-FD0384D1A86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67089" y="4908550"/>
            <a:ext cx="145573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6">
            <a:extLst>
              <a:ext uri="{FF2B5EF4-FFF2-40B4-BE49-F238E27FC236}">
                <a16:creationId xmlns:a16="http://schemas.microsoft.com/office/drawing/2014/main" id="{5C9CCB1A-36F2-4289-8317-0E278670F77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70476" y="762000"/>
            <a:ext cx="19208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7">
            <a:extLst>
              <a:ext uri="{FF2B5EF4-FFF2-40B4-BE49-F238E27FC236}">
                <a16:creationId xmlns:a16="http://schemas.microsoft.com/office/drawing/2014/main" id="{AC282AB8-7E09-49A7-8D7F-3046272ACF06}"/>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344863" y="762000"/>
            <a:ext cx="16494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9">
            <a:extLst>
              <a:ext uri="{FF2B5EF4-FFF2-40B4-BE49-F238E27FC236}">
                <a16:creationId xmlns:a16="http://schemas.microsoft.com/office/drawing/2014/main" id="{3BEB2C54-8E9A-498A-AC73-4F4385FD34B0}"/>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2992439"/>
            <a:ext cx="29464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20">
            <a:extLst>
              <a:ext uri="{FF2B5EF4-FFF2-40B4-BE49-F238E27FC236}">
                <a16:creationId xmlns:a16="http://schemas.microsoft.com/office/drawing/2014/main" id="{11052BA0-926C-4A40-8CC8-34BCE856466A}"/>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44638" y="762000"/>
            <a:ext cx="16494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a:extLst>
              <a:ext uri="{FF2B5EF4-FFF2-40B4-BE49-F238E27FC236}">
                <a16:creationId xmlns:a16="http://schemas.microsoft.com/office/drawing/2014/main" id="{D1CA452E-7CA8-470B-9496-B70D0FD46AD5}"/>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42166" y="6301946"/>
            <a:ext cx="1395079" cy="40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5A023040-E076-430A-BC51-F3679B85B4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8726" y="5105401"/>
            <a:ext cx="14128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descr="See the source image">
            <a:extLst>
              <a:ext uri="{FF2B5EF4-FFF2-40B4-BE49-F238E27FC236}">
                <a16:creationId xmlns:a16="http://schemas.microsoft.com/office/drawing/2014/main" id="{07457A2E-3217-44D4-A9FE-237CED1EB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9450" y="2478089"/>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DC5C1D61-6ED6-40A1-A2A4-38CE1AE4BF06}"/>
              </a:ext>
            </a:extLst>
          </p:cNvPr>
          <p:cNvSpPr txBox="1">
            <a:spLocks noChangeArrowheads="1"/>
          </p:cNvSpPr>
          <p:nvPr/>
        </p:nvSpPr>
        <p:spPr bwMode="auto">
          <a:xfrm>
            <a:off x="1589089" y="77788"/>
            <a:ext cx="7748587" cy="609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eaLnBrk="1" hangingPunct="1">
              <a:defRPr/>
            </a:pPr>
            <a:r>
              <a:rPr lang="en-US" altLang="en-US" sz="3200" kern="0" dirty="0">
                <a:latin typeface="Twinkl Precursive" panose="02000000000000000000" pitchFamily="2" charset="0"/>
              </a:rPr>
              <a:t>Some of Our Fantastic Provision Indoors</a:t>
            </a:r>
            <a:endParaRPr lang="en-US" altLang="en-US" kern="0" dirty="0">
              <a:latin typeface="Twinkl Precursive" panose="02000000000000000000" pitchFamily="2" charset="0"/>
            </a:endParaRPr>
          </a:p>
        </p:txBody>
      </p:sp>
      <p:pic>
        <p:nvPicPr>
          <p:cNvPr id="18437" name="Picture 3">
            <a:extLst>
              <a:ext uri="{FF2B5EF4-FFF2-40B4-BE49-F238E27FC236}">
                <a16:creationId xmlns:a16="http://schemas.microsoft.com/office/drawing/2014/main" id="{18E4966B-FA13-4843-9078-167ADDF5ADC2}"/>
              </a:ext>
            </a:extLst>
          </p:cNvPr>
          <p:cNvPicPr>
            <a:picLocks noChangeAspect="1"/>
          </p:cNvPicPr>
          <p:nvPr/>
        </p:nvPicPr>
        <p:blipFill>
          <a:blip r:embed="rId5">
            <a:extLst>
              <a:ext uri="{28A0092B-C50C-407E-A947-70E740481C1C}">
                <a14:useLocalDpi xmlns:a14="http://schemas.microsoft.com/office/drawing/2010/main" val="0"/>
              </a:ext>
            </a:extLst>
          </a:blip>
          <a:srcRect t="20000" b="18889"/>
          <a:stretch>
            <a:fillRect/>
          </a:stretch>
        </p:blipFill>
        <p:spPr bwMode="auto">
          <a:xfrm>
            <a:off x="1570039" y="827088"/>
            <a:ext cx="3163887"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a:extLst>
              <a:ext uri="{FF2B5EF4-FFF2-40B4-BE49-F238E27FC236}">
                <a16:creationId xmlns:a16="http://schemas.microsoft.com/office/drawing/2014/main" id="{18D8E58B-8936-4B40-A24F-B2B792BC8D8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3581400"/>
            <a:ext cx="364966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1">
            <a:extLst>
              <a:ext uri="{FF2B5EF4-FFF2-40B4-BE49-F238E27FC236}">
                <a16:creationId xmlns:a16="http://schemas.microsoft.com/office/drawing/2014/main" id="{5EB327A2-300F-48AF-8AD5-C582232B0B6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24463" y="647701"/>
            <a:ext cx="3238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2">
            <a:extLst>
              <a:ext uri="{FF2B5EF4-FFF2-40B4-BE49-F238E27FC236}">
                <a16:creationId xmlns:a16="http://schemas.microsoft.com/office/drawing/2014/main" id="{CBACD022-DDD6-4F19-9D86-CB9B672D0C2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16364" y="3038476"/>
            <a:ext cx="280828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a:extLst>
              <a:ext uri="{FF2B5EF4-FFF2-40B4-BE49-F238E27FC236}">
                <a16:creationId xmlns:a16="http://schemas.microsoft.com/office/drawing/2014/main" id="{5D497327-D7FA-424C-9F76-46255DF9D45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99905977-6A6D-4F65-8EC5-7EADD002B5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8726" y="5105401"/>
            <a:ext cx="14128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See the source image">
            <a:extLst>
              <a:ext uri="{FF2B5EF4-FFF2-40B4-BE49-F238E27FC236}">
                <a16:creationId xmlns:a16="http://schemas.microsoft.com/office/drawing/2014/main" id="{5F7360A7-2ECB-41A0-A0D1-487096B83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9450" y="2478089"/>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691E9FC0-6981-4C27-B71E-4D9F8853CF16}"/>
              </a:ext>
            </a:extLst>
          </p:cNvPr>
          <p:cNvSpPr txBox="1">
            <a:spLocks noChangeArrowheads="1"/>
          </p:cNvSpPr>
          <p:nvPr/>
        </p:nvSpPr>
        <p:spPr bwMode="auto">
          <a:xfrm>
            <a:off x="1589089" y="77788"/>
            <a:ext cx="7748587" cy="609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eaLnBrk="1" hangingPunct="1">
              <a:defRPr/>
            </a:pPr>
            <a:r>
              <a:rPr lang="en-US" altLang="en-US" sz="3200" kern="0" dirty="0">
                <a:latin typeface="Twinkl Precursive" panose="02000000000000000000" pitchFamily="2" charset="0"/>
              </a:rPr>
              <a:t>Some of Our Fantastic Provision Outdoors</a:t>
            </a:r>
            <a:endParaRPr lang="en-US" altLang="en-US" kern="0" dirty="0">
              <a:latin typeface="Twinkl Precursive" panose="02000000000000000000" pitchFamily="2" charset="0"/>
            </a:endParaRPr>
          </a:p>
        </p:txBody>
      </p:sp>
      <p:pic>
        <p:nvPicPr>
          <p:cNvPr id="20485" name="Picture 1">
            <a:extLst>
              <a:ext uri="{FF2B5EF4-FFF2-40B4-BE49-F238E27FC236}">
                <a16:creationId xmlns:a16="http://schemas.microsoft.com/office/drawing/2014/main" id="{94339DD3-87EA-4C76-AC85-D82FF9AE5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424238"/>
            <a:ext cx="290830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a:extLst>
              <a:ext uri="{FF2B5EF4-FFF2-40B4-BE49-F238E27FC236}">
                <a16:creationId xmlns:a16="http://schemas.microsoft.com/office/drawing/2014/main" id="{2C460532-6575-4E0F-A703-101669C9A3B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8051" y="3143250"/>
            <a:ext cx="2227263"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a:extLst>
              <a:ext uri="{FF2B5EF4-FFF2-40B4-BE49-F238E27FC236}">
                <a16:creationId xmlns:a16="http://schemas.microsoft.com/office/drawing/2014/main" id="{29E68A46-29F1-4A13-A5BA-D0715BE1EC7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57839" y="869950"/>
            <a:ext cx="2922587"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5">
            <a:extLst>
              <a:ext uri="{FF2B5EF4-FFF2-40B4-BE49-F238E27FC236}">
                <a16:creationId xmlns:a16="http://schemas.microsoft.com/office/drawing/2014/main" id="{BD3981B2-855C-43B7-BA90-2DA2405AAF0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37588" y="600075"/>
            <a:ext cx="18351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a:extLst>
              <a:ext uri="{FF2B5EF4-FFF2-40B4-BE49-F238E27FC236}">
                <a16:creationId xmlns:a16="http://schemas.microsoft.com/office/drawing/2014/main" id="{B41B6D43-F7EF-4B36-8396-68DF311ADD3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06800" y="746125"/>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a:extLst>
              <a:ext uri="{FF2B5EF4-FFF2-40B4-BE49-F238E27FC236}">
                <a16:creationId xmlns:a16="http://schemas.microsoft.com/office/drawing/2014/main" id="{08A24C7E-21D0-462C-9532-A4B86C1642B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9089" y="855664"/>
            <a:ext cx="19272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3">
            <a:extLst>
              <a:ext uri="{FF2B5EF4-FFF2-40B4-BE49-F238E27FC236}">
                <a16:creationId xmlns:a16="http://schemas.microsoft.com/office/drawing/2014/main" id="{1E346251-D2D6-4207-9FFE-1239BAC362D7}"/>
              </a:ext>
            </a:extLst>
          </p:cNvPr>
          <p:cNvPicPr>
            <a:picLocks noChangeAspect="1"/>
          </p:cNvPicPr>
          <p:nvPr/>
        </p:nvPicPr>
        <p:blipFill>
          <a:blip r:embed="rId11">
            <a:extLst>
              <a:ext uri="{28A0092B-C50C-407E-A947-70E740481C1C}">
                <a14:useLocalDpi xmlns:a14="http://schemas.microsoft.com/office/drawing/2010/main" val="0"/>
              </a:ext>
            </a:extLst>
          </a:blip>
          <a:srcRect t="17574" b="19167"/>
          <a:stretch>
            <a:fillRect/>
          </a:stretch>
        </p:blipFill>
        <p:spPr bwMode="auto">
          <a:xfrm>
            <a:off x="1574801" y="3424238"/>
            <a:ext cx="24431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a16="http://schemas.microsoft.com/office/drawing/2014/main" id="{AB7395BC-8261-4CDF-826E-D2C239441F0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2166" y="6186848"/>
            <a:ext cx="1788233" cy="52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1EF1150-3897-4553-B536-9B742CC512DC}"/>
              </a:ext>
            </a:extLst>
          </p:cNvPr>
          <p:cNvSpPr>
            <a:spLocks noGrp="1" noChangeArrowheads="1"/>
          </p:cNvSpPr>
          <p:nvPr>
            <p:ph type="title" idx="4294967295"/>
          </p:nvPr>
        </p:nvSpPr>
        <p:spPr>
          <a:xfrm>
            <a:off x="2362200" y="152400"/>
            <a:ext cx="6870700" cy="838200"/>
          </a:xfrm>
        </p:spPr>
        <p:txBody>
          <a:bodyPr anchor="ctr"/>
          <a:lstStyle/>
          <a:p>
            <a:pPr eaLnBrk="1" hangingPunct="1"/>
            <a:r>
              <a:rPr lang="en-US" altLang="en-US" sz="3600" b="1" dirty="0">
                <a:latin typeface="Twinkl Cursive Looped" panose="02000000000000000000" pitchFamily="2" charset="0"/>
              </a:rPr>
              <a:t>15 Hour Nursery Place</a:t>
            </a:r>
          </a:p>
        </p:txBody>
      </p:sp>
      <p:sp>
        <p:nvSpPr>
          <p:cNvPr id="18435" name="Rectangle 7">
            <a:extLst>
              <a:ext uri="{FF2B5EF4-FFF2-40B4-BE49-F238E27FC236}">
                <a16:creationId xmlns:a16="http://schemas.microsoft.com/office/drawing/2014/main" id="{5CD90528-D214-4A66-A3FE-C915811D7E5F}"/>
              </a:ext>
            </a:extLst>
          </p:cNvPr>
          <p:cNvSpPr>
            <a:spLocks noGrp="1" noChangeArrowheads="1"/>
          </p:cNvSpPr>
          <p:nvPr>
            <p:ph type="body" sz="half" idx="4294967295"/>
          </p:nvPr>
        </p:nvSpPr>
        <p:spPr>
          <a:xfrm>
            <a:off x="1676400" y="990600"/>
            <a:ext cx="8610600" cy="4800600"/>
          </a:xfrm>
          <a:solidFill>
            <a:schemeClr val="accent3">
              <a:lumMod val="60000"/>
              <a:lumOff val="40000"/>
            </a:schemeClr>
          </a:solidFill>
        </p:spPr>
        <p:txBody>
          <a:bodyPr>
            <a:normAutofit fontScale="92500"/>
          </a:bodyPr>
          <a:lstStyle/>
          <a:p>
            <a:pPr marL="0" indent="0">
              <a:buNone/>
              <a:defRPr/>
            </a:pPr>
            <a:r>
              <a:rPr lang="en-GB" sz="2000" b="1" dirty="0">
                <a:latin typeface="Twinkl Precursive" panose="02000000000000000000" pitchFamily="2" charset="0"/>
              </a:rPr>
              <a:t>All 3 year olds are entitled to 15 hours. </a:t>
            </a:r>
          </a:p>
          <a:p>
            <a:pPr marL="0" indent="0">
              <a:buNone/>
              <a:defRPr/>
            </a:pPr>
            <a:r>
              <a:rPr lang="en-GB" sz="2000" b="1" dirty="0">
                <a:latin typeface="Twinkl Precursive" panose="02000000000000000000" pitchFamily="2" charset="0"/>
              </a:rPr>
              <a:t>Option 1</a:t>
            </a:r>
            <a:endParaRPr lang="en-GB" sz="2000" dirty="0">
              <a:latin typeface="Twinkl Precursive" panose="02000000000000000000" pitchFamily="2" charset="0"/>
            </a:endParaRPr>
          </a:p>
          <a:p>
            <a:pPr>
              <a:defRPr/>
            </a:pPr>
            <a:r>
              <a:rPr lang="en-GB" sz="2000" dirty="0">
                <a:latin typeface="Twinkl Precursive" panose="02000000000000000000" pitchFamily="2" charset="0"/>
              </a:rPr>
              <a:t>A daily morning session. This session is every week day morning 9:00am - 12:00pm.</a:t>
            </a:r>
          </a:p>
          <a:p>
            <a:pPr marL="0" indent="0">
              <a:buNone/>
              <a:defRPr/>
            </a:pPr>
            <a:r>
              <a:rPr lang="en-GB" sz="2000" b="1" dirty="0">
                <a:latin typeface="Twinkl Precursive" panose="02000000000000000000" pitchFamily="2" charset="0"/>
              </a:rPr>
              <a:t>Option 2</a:t>
            </a:r>
            <a:endParaRPr lang="en-GB" sz="2000" dirty="0">
              <a:latin typeface="Twinkl Precursive" panose="02000000000000000000" pitchFamily="2" charset="0"/>
            </a:endParaRPr>
          </a:p>
          <a:p>
            <a:pPr>
              <a:defRPr/>
            </a:pPr>
            <a:r>
              <a:rPr lang="en-GB" sz="2000" dirty="0">
                <a:latin typeface="Twinkl Precursive" panose="02000000000000000000" pitchFamily="2" charset="0"/>
              </a:rPr>
              <a:t>A daily afternoon session. This session is every week day afternoon 12:00pm-3:00pm.</a:t>
            </a:r>
          </a:p>
          <a:p>
            <a:pPr marL="0" indent="0">
              <a:buNone/>
              <a:defRPr/>
            </a:pPr>
            <a:r>
              <a:rPr lang="en-GB" sz="2000" b="1" dirty="0">
                <a:latin typeface="Twinkl Precursive" panose="02000000000000000000" pitchFamily="2" charset="0"/>
              </a:rPr>
              <a:t>Option 3</a:t>
            </a:r>
            <a:endParaRPr lang="en-GB" sz="2000" dirty="0">
              <a:latin typeface="Twinkl Precursive" panose="02000000000000000000" pitchFamily="2" charset="0"/>
            </a:endParaRPr>
          </a:p>
          <a:p>
            <a:pPr>
              <a:defRPr/>
            </a:pPr>
            <a:r>
              <a:rPr lang="en-GB" sz="2000" dirty="0">
                <a:latin typeface="Twinkl Precursive" panose="02000000000000000000" pitchFamily="2" charset="0"/>
              </a:rPr>
              <a:t>A flexible place. This option is usually taken across 2.5 days. A full day session runs from 9:00am - 3:00pm and the children stay for lunch. We would recommend taking this session in a 2.5 day block for continuity for your child. </a:t>
            </a:r>
          </a:p>
          <a:p>
            <a:pPr>
              <a:defRPr/>
            </a:pPr>
            <a:endParaRPr lang="en-GB" sz="2400" dirty="0"/>
          </a:p>
          <a:p>
            <a:pPr marL="0" indent="0">
              <a:buNone/>
              <a:defRPr/>
            </a:pPr>
            <a:endParaRPr lang="en-US" altLang="en-US" sz="2400" dirty="0"/>
          </a:p>
          <a:p>
            <a:pPr marL="0" indent="0">
              <a:buNone/>
              <a:defRPr/>
            </a:pPr>
            <a:r>
              <a:rPr lang="en-US" altLang="en-US" sz="2400" dirty="0"/>
              <a:t>.  </a:t>
            </a:r>
          </a:p>
        </p:txBody>
      </p:sp>
      <p:pic>
        <p:nvPicPr>
          <p:cNvPr id="22532" name="Picture 7" descr="C:\Program Files\Microsoft Office\MEDIA\CAGCAT10\j0234131.wmf">
            <a:extLst>
              <a:ext uri="{FF2B5EF4-FFF2-40B4-BE49-F238E27FC236}">
                <a16:creationId xmlns:a16="http://schemas.microsoft.com/office/drawing/2014/main" id="{544E4553-8753-4455-80CA-C9D8EA17A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181600"/>
            <a:ext cx="15763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10B2D1B1-3EE7-41DA-9783-56132F188B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7376679-D62D-4556-B083-48490139F376}"/>
              </a:ext>
            </a:extLst>
          </p:cNvPr>
          <p:cNvSpPr>
            <a:spLocks noGrp="1" noChangeArrowheads="1"/>
          </p:cNvSpPr>
          <p:nvPr>
            <p:ph type="title" idx="4294967295"/>
          </p:nvPr>
        </p:nvSpPr>
        <p:spPr>
          <a:xfrm>
            <a:off x="2590800" y="381000"/>
            <a:ext cx="6870700" cy="838200"/>
          </a:xfrm>
        </p:spPr>
        <p:txBody>
          <a:bodyPr anchor="ctr"/>
          <a:lstStyle/>
          <a:p>
            <a:pPr eaLnBrk="1" hangingPunct="1"/>
            <a:r>
              <a:rPr lang="en-US" altLang="en-US" sz="4000" b="1">
                <a:latin typeface="Twinkl Cursive Looped" panose="02000000000000000000" pitchFamily="2" charset="0"/>
              </a:rPr>
              <a:t>30 Hour Nursery Place</a:t>
            </a:r>
          </a:p>
        </p:txBody>
      </p:sp>
      <p:sp>
        <p:nvSpPr>
          <p:cNvPr id="18435" name="Rectangle 7">
            <a:extLst>
              <a:ext uri="{FF2B5EF4-FFF2-40B4-BE49-F238E27FC236}">
                <a16:creationId xmlns:a16="http://schemas.microsoft.com/office/drawing/2014/main" id="{60314604-791D-4D35-9D79-0B75748E3C8D}"/>
              </a:ext>
            </a:extLst>
          </p:cNvPr>
          <p:cNvSpPr>
            <a:spLocks noGrp="1" noChangeArrowheads="1"/>
          </p:cNvSpPr>
          <p:nvPr>
            <p:ph type="body" sz="half" idx="4294967295"/>
          </p:nvPr>
        </p:nvSpPr>
        <p:spPr>
          <a:xfrm>
            <a:off x="1752600" y="1219200"/>
            <a:ext cx="8534400" cy="5029200"/>
          </a:xfrm>
          <a:solidFill>
            <a:schemeClr val="accent1">
              <a:lumMod val="40000"/>
              <a:lumOff val="60000"/>
            </a:schemeClr>
          </a:solidFill>
        </p:spPr>
        <p:txBody>
          <a:bodyPr/>
          <a:lstStyle/>
          <a:p>
            <a:pPr marL="0" indent="0">
              <a:buNone/>
              <a:defRPr/>
            </a:pPr>
            <a:r>
              <a:rPr lang="en-GB" sz="1800" dirty="0">
                <a:latin typeface="Twinkl Cursive Looped" panose="02000000000000000000" pitchFamily="2" charset="0"/>
              </a:rPr>
              <a:t>As a family you need to be eligible for the </a:t>
            </a:r>
            <a:r>
              <a:rPr lang="en-GB" sz="1800" b="1" dirty="0">
                <a:latin typeface="Twinkl Cursive Looped" panose="02000000000000000000" pitchFamily="2" charset="0"/>
              </a:rPr>
              <a:t>30 hours</a:t>
            </a:r>
            <a:r>
              <a:rPr lang="en-GB" sz="1800" dirty="0">
                <a:latin typeface="Twinkl Cursive Looped" panose="02000000000000000000" pitchFamily="2" charset="0"/>
              </a:rPr>
              <a:t>. Every three months you will be required to present the school office with a code to continue your eligibility.  Please see our 'Partnership with Parents' page on the website for more information or the government help with childcare website. </a:t>
            </a:r>
          </a:p>
          <a:p>
            <a:pPr>
              <a:defRPr/>
            </a:pPr>
            <a:r>
              <a:rPr lang="en-GB" sz="1800" dirty="0">
                <a:latin typeface="Twinkl Cursive Looped" panose="02000000000000000000" pitchFamily="2" charset="0"/>
              </a:rPr>
              <a:t>These hours are every day (Monday-Friday) 9:00am-3:00pm. </a:t>
            </a:r>
          </a:p>
          <a:p>
            <a:pPr>
              <a:defRPr/>
            </a:pPr>
            <a:endParaRPr lang="en-GB" sz="1800" dirty="0">
              <a:latin typeface="Twinkl Cursive Looped" panose="02000000000000000000" pitchFamily="2" charset="0"/>
            </a:endParaRPr>
          </a:p>
          <a:p>
            <a:pPr marL="0" indent="0">
              <a:buNone/>
              <a:defRPr/>
            </a:pPr>
            <a:r>
              <a:rPr lang="en-GB" sz="2400" b="1" dirty="0">
                <a:latin typeface="Twinkl Cursive Looped" panose="02000000000000000000" pitchFamily="2" charset="0"/>
              </a:rPr>
              <a:t>Lunchtimes</a:t>
            </a:r>
          </a:p>
          <a:p>
            <a:pPr>
              <a:defRPr/>
            </a:pPr>
            <a:r>
              <a:rPr lang="en-GB" sz="1800" dirty="0">
                <a:latin typeface="Twinkl Cursive Looped" panose="02000000000000000000" pitchFamily="2" charset="0"/>
              </a:rPr>
              <a:t>Lunchtime is supported by an Early Years Practitioner and a lunchtime supervisor. We use this time to continue fantastic learning! There is an option for a school lunch which can be paid for through our online Parent Pay or you can provide your child with a packed lunch.</a:t>
            </a:r>
          </a:p>
        </p:txBody>
      </p:sp>
      <p:pic>
        <p:nvPicPr>
          <p:cNvPr id="23556" name="Picture 5">
            <a:extLst>
              <a:ext uri="{FF2B5EF4-FFF2-40B4-BE49-F238E27FC236}">
                <a16:creationId xmlns:a16="http://schemas.microsoft.com/office/drawing/2014/main" id="{83A22F42-FDC0-45A5-846A-8E2112C4B5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351463"/>
            <a:ext cx="187483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6D8F9957-8C4B-41AA-BD4A-C35D6083B3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4B31B73-71E0-4892-B763-155994DE9CDE}"/>
              </a:ext>
            </a:extLst>
          </p:cNvPr>
          <p:cNvSpPr>
            <a:spLocks noGrp="1" noChangeArrowheads="1"/>
          </p:cNvSpPr>
          <p:nvPr>
            <p:ph type="title" idx="4294967295"/>
          </p:nvPr>
        </p:nvSpPr>
        <p:spPr>
          <a:xfrm>
            <a:off x="2590800" y="0"/>
            <a:ext cx="6870700" cy="685800"/>
          </a:xfrm>
        </p:spPr>
        <p:txBody>
          <a:bodyPr anchor="ctr"/>
          <a:lstStyle/>
          <a:p>
            <a:pPr eaLnBrk="1" hangingPunct="1"/>
            <a:r>
              <a:rPr lang="en-US" altLang="en-US" sz="3600">
                <a:latin typeface="CCW Precursive 7" panose="03050602040000000000" pitchFamily="66" charset="0"/>
              </a:rPr>
              <a:t>General Information</a:t>
            </a:r>
          </a:p>
        </p:txBody>
      </p:sp>
      <p:sp>
        <p:nvSpPr>
          <p:cNvPr id="24579" name="Rectangle 7">
            <a:extLst>
              <a:ext uri="{FF2B5EF4-FFF2-40B4-BE49-F238E27FC236}">
                <a16:creationId xmlns:a16="http://schemas.microsoft.com/office/drawing/2014/main" id="{33711ACD-E489-4FCF-B0FF-576AE3614012}"/>
              </a:ext>
            </a:extLst>
          </p:cNvPr>
          <p:cNvSpPr>
            <a:spLocks noGrp="1" noChangeArrowheads="1"/>
          </p:cNvSpPr>
          <p:nvPr>
            <p:ph type="body" sz="half" idx="4294967295"/>
          </p:nvPr>
        </p:nvSpPr>
        <p:spPr>
          <a:xfrm>
            <a:off x="2057400" y="838200"/>
            <a:ext cx="8305800" cy="5562600"/>
          </a:xfrm>
          <a:solidFill>
            <a:schemeClr val="accent3">
              <a:lumMod val="60000"/>
              <a:lumOff val="40000"/>
            </a:schemeClr>
          </a:solidFill>
        </p:spPr>
        <p:txBody>
          <a:bodyPr/>
          <a:lstStyle/>
          <a:p>
            <a:pPr eaLnBrk="1" hangingPunct="1">
              <a:buFontTx/>
              <a:buBlip>
                <a:blip r:embed="rId2"/>
              </a:buBlip>
            </a:pPr>
            <a:r>
              <a:rPr lang="en-US" altLang="en-US" sz="2400">
                <a:latin typeface="Twinkl Cursive Looped" panose="02000000000000000000" pitchFamily="2" charset="0"/>
              </a:rPr>
              <a:t>Fruit, milk and water is provided every day for the children, free of charge. We kindly ask that you provide your child with their own named water bottle each day.</a:t>
            </a:r>
          </a:p>
          <a:p>
            <a:pPr eaLnBrk="1" hangingPunct="1">
              <a:buFontTx/>
              <a:buBlip>
                <a:blip r:embed="rId2"/>
              </a:buBlip>
            </a:pPr>
            <a:r>
              <a:rPr lang="en-US" altLang="en-US" sz="2400">
                <a:latin typeface="Twinkl Cursive Looped" panose="02000000000000000000" pitchFamily="2" charset="0"/>
              </a:rPr>
              <a:t>There is a story or songs to end each session. </a:t>
            </a:r>
          </a:p>
          <a:p>
            <a:pPr eaLnBrk="1" hangingPunct="1">
              <a:buFontTx/>
              <a:buBlip>
                <a:blip r:embed="rId2"/>
              </a:buBlip>
            </a:pPr>
            <a:r>
              <a:rPr lang="en-US" altLang="en-US" sz="2400">
                <a:latin typeface="Twinkl Cursive Looped" panose="02000000000000000000" pitchFamily="2" charset="0"/>
              </a:rPr>
              <a:t>Once the children are settled there will be a daily phonics and group time session.</a:t>
            </a:r>
          </a:p>
          <a:p>
            <a:pPr eaLnBrk="1" hangingPunct="1">
              <a:buFontTx/>
              <a:buBlip>
                <a:blip r:embed="rId2"/>
              </a:buBlip>
            </a:pPr>
            <a:r>
              <a:rPr lang="en-US" altLang="en-US" sz="2400">
                <a:latin typeface="Twinkl Cursive Looped" panose="02000000000000000000" pitchFamily="2" charset="0"/>
              </a:rPr>
              <a:t>Please arrive promptly at the start of each session </a:t>
            </a:r>
          </a:p>
          <a:p>
            <a:pPr eaLnBrk="1" hangingPunct="1">
              <a:buFontTx/>
              <a:buBlip>
                <a:blip r:embed="rId2"/>
              </a:buBlip>
            </a:pPr>
            <a:r>
              <a:rPr lang="en-US" altLang="en-US" sz="2400">
                <a:latin typeface="Twinkl Cursive Looped" panose="02000000000000000000" pitchFamily="2" charset="0"/>
              </a:rPr>
              <a:t>Each week we ask for a voluntary donation of £1.00 This supports our messy learning, playdough, resources based on the children’s interests and helps to provide baking ingredients. </a:t>
            </a:r>
          </a:p>
          <a:p>
            <a:pPr eaLnBrk="1" hangingPunct="1">
              <a:buFontTx/>
              <a:buBlip>
                <a:blip r:embed="rId2"/>
              </a:buBlip>
            </a:pPr>
            <a:r>
              <a:rPr lang="en-US" altLang="en-US" sz="2400">
                <a:latin typeface="Twinkl Cursive Looped" panose="02000000000000000000" pitchFamily="2" charset="0"/>
              </a:rPr>
              <a:t>We learn indoors and outdoors everyday. Please ensure your child has appropriate clothing. </a:t>
            </a:r>
          </a:p>
          <a:p>
            <a:pPr eaLnBrk="1" hangingPunct="1">
              <a:buFontTx/>
              <a:buBlip>
                <a:blip r:embed="rId2"/>
              </a:buBlip>
            </a:pPr>
            <a:endParaRPr lang="en-US" altLang="en-US">
              <a:latin typeface="Twinkl Cursive Looped" panose="02000000000000000000" pitchFamily="2" charset="0"/>
            </a:endParaRPr>
          </a:p>
        </p:txBody>
      </p:sp>
      <p:pic>
        <p:nvPicPr>
          <p:cNvPr id="4" name="Picture 1">
            <a:extLst>
              <a:ext uri="{FF2B5EF4-FFF2-40B4-BE49-F238E27FC236}">
                <a16:creationId xmlns:a16="http://schemas.microsoft.com/office/drawing/2014/main" id="{768A4F40-A034-49A1-B42C-7E78A2DA69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5602" name="TextBox 1">
            <a:extLst>
              <a:ext uri="{FF2B5EF4-FFF2-40B4-BE49-F238E27FC236}">
                <a16:creationId xmlns:a16="http://schemas.microsoft.com/office/drawing/2014/main" id="{C0D05E87-DB6E-4BEF-B19A-480E03CC19A3}"/>
              </a:ext>
            </a:extLst>
          </p:cNvPr>
          <p:cNvSpPr txBox="1">
            <a:spLocks noChangeArrowheads="1"/>
          </p:cNvSpPr>
          <p:nvPr/>
        </p:nvSpPr>
        <p:spPr bwMode="auto">
          <a:xfrm>
            <a:off x="2667000" y="304801"/>
            <a:ext cx="6019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GB" altLang="en-US" sz="5400" b="1">
                <a:latin typeface="Twinkl Cursive Looped" panose="02000000000000000000" pitchFamily="2" charset="0"/>
              </a:rPr>
              <a:t>Absences </a:t>
            </a:r>
          </a:p>
        </p:txBody>
      </p:sp>
      <p:sp>
        <p:nvSpPr>
          <p:cNvPr id="3" name="TextBox 2">
            <a:extLst>
              <a:ext uri="{FF2B5EF4-FFF2-40B4-BE49-F238E27FC236}">
                <a16:creationId xmlns:a16="http://schemas.microsoft.com/office/drawing/2014/main" id="{BD791800-47F8-4B5E-9F3E-0238B1F2B03A}"/>
              </a:ext>
            </a:extLst>
          </p:cNvPr>
          <p:cNvSpPr txBox="1"/>
          <p:nvPr/>
        </p:nvSpPr>
        <p:spPr>
          <a:xfrm>
            <a:off x="1981200" y="1447800"/>
            <a:ext cx="8229600" cy="3447098"/>
          </a:xfrm>
          <a:prstGeom prst="rect">
            <a:avLst/>
          </a:prstGeom>
          <a:solidFill>
            <a:schemeClr val="accent1">
              <a:lumMod val="40000"/>
              <a:lumOff val="60000"/>
            </a:schemeClr>
          </a:solidFill>
        </p:spPr>
        <p:txBody>
          <a:bodyPr>
            <a:spAutoFit/>
          </a:bodyPr>
          <a:lstStyle/>
          <a:p>
            <a:pPr>
              <a:defRPr/>
            </a:pPr>
            <a:r>
              <a:rPr lang="en-GB" sz="2000" dirty="0">
                <a:latin typeface="Twinkl Cursive Looped" panose="02000000000000000000" pitchFamily="2" charset="0"/>
              </a:rPr>
              <a:t>Whilst we recognise that whilst Nursery education is not compulsory, we cannot stress the importance of your child coming to school daily. However, should your child not be able to attend please follow these procedures;</a:t>
            </a:r>
          </a:p>
          <a:p>
            <a:pPr>
              <a:defRPr/>
            </a:pPr>
            <a:endParaRPr lang="en-GB" sz="2000" dirty="0">
              <a:latin typeface="Twinkl Cursive Looped" panose="02000000000000000000" pitchFamily="2" charset="0"/>
            </a:endParaRPr>
          </a:p>
          <a:p>
            <a:pPr marL="342900" indent="-342900">
              <a:buFont typeface="Arial" panose="020B0604020202020204" pitchFamily="34" charset="0"/>
              <a:buChar char="•"/>
              <a:defRPr/>
            </a:pPr>
            <a:r>
              <a:rPr lang="en-GB" sz="2000" dirty="0">
                <a:latin typeface="Twinkl Cursive Looped" panose="02000000000000000000" pitchFamily="2" charset="0"/>
              </a:rPr>
              <a:t>If your child is unwell please contact the school office each day of your child’s absence.  Contact 01924 326361</a:t>
            </a:r>
          </a:p>
          <a:p>
            <a:pPr marL="342900" indent="-342900">
              <a:buFont typeface="Arial" panose="020B0604020202020204" pitchFamily="34" charset="0"/>
              <a:buChar char="•"/>
              <a:defRPr/>
            </a:pPr>
            <a:r>
              <a:rPr lang="en-GB" sz="2000" dirty="0">
                <a:latin typeface="Twinkl Cursive Looped" panose="02000000000000000000" pitchFamily="2" charset="0"/>
              </a:rPr>
              <a:t>If your child has a dental appointment, then please provide a copy of their appointment card. </a:t>
            </a:r>
          </a:p>
          <a:p>
            <a:pPr marL="342900" indent="-342900">
              <a:buFont typeface="Arial" panose="020B0604020202020204" pitchFamily="34" charset="0"/>
              <a:buChar char="•"/>
              <a:defRPr/>
            </a:pPr>
            <a:r>
              <a:rPr lang="en-GB" sz="2000" dirty="0">
                <a:latin typeface="Twinkl Cursive Looped" panose="02000000000000000000" pitchFamily="2" charset="0"/>
              </a:rPr>
              <a:t>All holidays taking during term time need to be authorised a holiday request form must be completed.</a:t>
            </a:r>
          </a:p>
          <a:p>
            <a:pPr>
              <a:defRPr/>
            </a:pPr>
            <a:endParaRPr lang="en-GB" dirty="0">
              <a:latin typeface="Twinkl Precursive" panose="02000000000000000000" pitchFamily="2" charset="0"/>
            </a:endParaRPr>
          </a:p>
        </p:txBody>
      </p:sp>
      <p:pic>
        <p:nvPicPr>
          <p:cNvPr id="4" name="Picture 1">
            <a:extLst>
              <a:ext uri="{FF2B5EF4-FFF2-40B4-BE49-F238E27FC236}">
                <a16:creationId xmlns:a16="http://schemas.microsoft.com/office/drawing/2014/main" id="{65D24D3F-0959-45D4-9524-21571460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D54B13-3D65-468E-BBAB-DD28BBD87849}"/>
              </a:ext>
            </a:extLst>
          </p:cNvPr>
          <p:cNvSpPr txBox="1">
            <a:spLocks noChangeArrowheads="1"/>
          </p:cNvSpPr>
          <p:nvPr/>
        </p:nvSpPr>
        <p:spPr bwMode="auto">
          <a:xfrm>
            <a:off x="1790700" y="942976"/>
            <a:ext cx="8610600" cy="1628775"/>
          </a:xfrm>
          <a:prstGeom prst="rect">
            <a:avLst/>
          </a:prstGeom>
          <a:solidFill>
            <a:schemeClr val="accent3">
              <a:lumMod val="60000"/>
              <a:lumOff val="40000"/>
            </a:schemeClr>
          </a:solid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altLang="en-US" sz="2000" kern="0" dirty="0">
                <a:latin typeface="Twinkl Cursive Looped" panose="02000000000000000000" pitchFamily="2" charset="0"/>
              </a:rPr>
              <a:t>Your children should have been given a date and time for the home visit. This is where two members of the nursery team will come to your home. It will be a lovely opportunity for us to get to know your child and find out all we can about them and for them to meet us. </a:t>
            </a:r>
          </a:p>
        </p:txBody>
      </p:sp>
      <p:sp>
        <p:nvSpPr>
          <p:cNvPr id="5" name="Rectangle 2">
            <a:extLst>
              <a:ext uri="{FF2B5EF4-FFF2-40B4-BE49-F238E27FC236}">
                <a16:creationId xmlns:a16="http://schemas.microsoft.com/office/drawing/2014/main" id="{748784F8-AAEE-4938-80C5-235958DEEF69}"/>
              </a:ext>
            </a:extLst>
          </p:cNvPr>
          <p:cNvSpPr txBox="1">
            <a:spLocks noChangeArrowheads="1"/>
          </p:cNvSpPr>
          <p:nvPr/>
        </p:nvSpPr>
        <p:spPr bwMode="auto">
          <a:xfrm>
            <a:off x="1403350" y="2571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eaLnBrk="1" hangingPunct="1">
              <a:defRPr/>
            </a:pPr>
            <a:r>
              <a:rPr lang="en-US" altLang="en-US" sz="3600" b="1" kern="0" dirty="0">
                <a:latin typeface="Twinkl Precursive" panose="02000000000000000000" pitchFamily="2" charset="0"/>
              </a:rPr>
              <a:t>Home Visits</a:t>
            </a:r>
          </a:p>
        </p:txBody>
      </p:sp>
      <p:sp>
        <p:nvSpPr>
          <p:cNvPr id="6" name="Rectangle 2">
            <a:extLst>
              <a:ext uri="{FF2B5EF4-FFF2-40B4-BE49-F238E27FC236}">
                <a16:creationId xmlns:a16="http://schemas.microsoft.com/office/drawing/2014/main" id="{E67C6844-C3C9-464E-ABE2-D031DFA050A2}"/>
              </a:ext>
            </a:extLst>
          </p:cNvPr>
          <p:cNvSpPr txBox="1">
            <a:spLocks noChangeArrowheads="1"/>
          </p:cNvSpPr>
          <p:nvPr/>
        </p:nvSpPr>
        <p:spPr bwMode="auto">
          <a:xfrm>
            <a:off x="1524000" y="276225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eaLnBrk="1" hangingPunct="1">
              <a:defRPr/>
            </a:pPr>
            <a:r>
              <a:rPr lang="en-US" altLang="en-US" sz="3200" b="1" kern="0" dirty="0">
                <a:latin typeface="Twinkl Precursive" panose="02000000000000000000" pitchFamily="2" charset="0"/>
              </a:rPr>
              <a:t>First Day</a:t>
            </a:r>
          </a:p>
        </p:txBody>
      </p:sp>
      <p:sp>
        <p:nvSpPr>
          <p:cNvPr id="7" name="Rectangle 3">
            <a:extLst>
              <a:ext uri="{FF2B5EF4-FFF2-40B4-BE49-F238E27FC236}">
                <a16:creationId xmlns:a16="http://schemas.microsoft.com/office/drawing/2014/main" id="{A6652411-8D81-4A2E-B287-6B896E9FB033}"/>
              </a:ext>
            </a:extLst>
          </p:cNvPr>
          <p:cNvSpPr txBox="1">
            <a:spLocks noChangeArrowheads="1"/>
          </p:cNvSpPr>
          <p:nvPr/>
        </p:nvSpPr>
        <p:spPr bwMode="auto">
          <a:xfrm>
            <a:off x="1778000" y="3676651"/>
            <a:ext cx="8610600" cy="2009775"/>
          </a:xfrm>
          <a:prstGeom prst="rect">
            <a:avLst/>
          </a:prstGeom>
          <a:solidFill>
            <a:schemeClr val="accent4">
              <a:lumMod val="40000"/>
              <a:lumOff val="60000"/>
            </a:schemeClr>
          </a:solid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altLang="en-US" sz="2000" kern="0" dirty="0">
                <a:latin typeface="Twinkl Cursive Looped" panose="02000000000000000000" pitchFamily="2" charset="0"/>
              </a:rPr>
              <a:t>You should have received a start date. This will be clarified on your visit/meeting to nursery. Your child may be teary on their first day but please leave promptly. We will always call you or arrange a sooner pick up if necessary. We like the children to know families leave but they always come back, even if that means 30minutes later on the first few days, or until they have settled. </a:t>
            </a:r>
          </a:p>
        </p:txBody>
      </p:sp>
      <p:pic>
        <p:nvPicPr>
          <p:cNvPr id="8" name="Picture 1">
            <a:extLst>
              <a:ext uri="{FF2B5EF4-FFF2-40B4-BE49-F238E27FC236}">
                <a16:creationId xmlns:a16="http://schemas.microsoft.com/office/drawing/2014/main" id="{9F43554E-4DAA-4FFA-BA3B-C8F2429DED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50000"/>
            <a:lumOff val="50000"/>
          </a:schemeClr>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0FFF2E4-DD36-4A79-93CE-E17F4BB22A2D}"/>
              </a:ext>
            </a:extLst>
          </p:cNvPr>
          <p:cNvSpPr>
            <a:spLocks noGrp="1" noChangeArrowheads="1"/>
          </p:cNvSpPr>
          <p:nvPr>
            <p:ph type="title" idx="4294967295"/>
          </p:nvPr>
        </p:nvSpPr>
        <p:spPr>
          <a:xfrm>
            <a:off x="2273300" y="-114300"/>
            <a:ext cx="6870700" cy="1600200"/>
          </a:xfrm>
        </p:spPr>
        <p:txBody>
          <a:bodyPr anchor="ctr"/>
          <a:lstStyle/>
          <a:p>
            <a:pPr eaLnBrk="1" hangingPunct="1"/>
            <a:r>
              <a:rPr lang="en-US" altLang="en-US" sz="3600" b="1">
                <a:latin typeface="Twinkl Cursive Looped" panose="02000000000000000000" pitchFamily="2" charset="0"/>
              </a:rPr>
              <a:t>What does your child need to bring to Nursery?</a:t>
            </a:r>
          </a:p>
        </p:txBody>
      </p:sp>
      <p:sp>
        <p:nvSpPr>
          <p:cNvPr id="19459" name="Rectangle 7">
            <a:extLst>
              <a:ext uri="{FF2B5EF4-FFF2-40B4-BE49-F238E27FC236}">
                <a16:creationId xmlns:a16="http://schemas.microsoft.com/office/drawing/2014/main" id="{BA321D00-FD07-46F9-8928-E60810DC064F}"/>
              </a:ext>
            </a:extLst>
          </p:cNvPr>
          <p:cNvSpPr>
            <a:spLocks noGrp="1" noChangeArrowheads="1"/>
          </p:cNvSpPr>
          <p:nvPr>
            <p:ph type="body" sz="half" idx="4294967295"/>
          </p:nvPr>
        </p:nvSpPr>
        <p:spPr>
          <a:xfrm>
            <a:off x="1828800" y="1485900"/>
            <a:ext cx="7969250" cy="3321050"/>
          </a:xfrm>
          <a:solidFill>
            <a:schemeClr val="accent3">
              <a:lumMod val="40000"/>
              <a:lumOff val="60000"/>
            </a:schemeClr>
          </a:solidFill>
        </p:spPr>
        <p:txBody>
          <a:bodyPr/>
          <a:lstStyle/>
          <a:p>
            <a:pPr eaLnBrk="1" hangingPunct="1">
              <a:buFontTx/>
              <a:buBlip>
                <a:blip r:embed="rId2"/>
              </a:buBlip>
              <a:defRPr/>
            </a:pPr>
            <a:r>
              <a:rPr lang="en-US" altLang="en-US" sz="2000" dirty="0">
                <a:latin typeface="Twinkl Cursive Looped" panose="02000000000000000000" pitchFamily="2" charset="0"/>
              </a:rPr>
              <a:t>Please wear old clothes or school uniform that is named. </a:t>
            </a:r>
          </a:p>
          <a:p>
            <a:pPr eaLnBrk="1" hangingPunct="1">
              <a:buFontTx/>
              <a:buBlip>
                <a:blip r:embed="rId2"/>
              </a:buBlip>
              <a:defRPr/>
            </a:pPr>
            <a:r>
              <a:rPr lang="en-US" altLang="en-US" sz="2000" dirty="0">
                <a:latin typeface="Twinkl Cursive Looped" panose="02000000000000000000" pitchFamily="2" charset="0"/>
              </a:rPr>
              <a:t>Spare clothes (including socks).</a:t>
            </a:r>
          </a:p>
          <a:p>
            <a:pPr eaLnBrk="1" hangingPunct="1">
              <a:buFontTx/>
              <a:buBlip>
                <a:blip r:embed="rId2"/>
              </a:buBlip>
              <a:defRPr/>
            </a:pPr>
            <a:r>
              <a:rPr lang="en-US" altLang="en-US" sz="2000" dirty="0">
                <a:latin typeface="Twinkl Cursive Looped" panose="02000000000000000000" pitchFamily="2" charset="0"/>
              </a:rPr>
              <a:t>Waterproof coat.</a:t>
            </a:r>
          </a:p>
          <a:p>
            <a:pPr eaLnBrk="1" hangingPunct="1">
              <a:buFontTx/>
              <a:buBlip>
                <a:blip r:embed="rId2"/>
              </a:buBlip>
              <a:defRPr/>
            </a:pPr>
            <a:r>
              <a:rPr lang="en-US" altLang="en-US" sz="2000" dirty="0">
                <a:latin typeface="Twinkl Cursive Looped" panose="02000000000000000000" pitchFamily="2" charset="0"/>
              </a:rPr>
              <a:t>Appropriate clothing for the weather (hats, gloves, scarf or sun hat). </a:t>
            </a:r>
          </a:p>
          <a:p>
            <a:pPr eaLnBrk="1" hangingPunct="1">
              <a:buFontTx/>
              <a:buBlip>
                <a:blip r:embed="rId2"/>
              </a:buBlip>
              <a:defRPr/>
            </a:pPr>
            <a:r>
              <a:rPr lang="en-US" altLang="en-US" sz="2000" dirty="0">
                <a:latin typeface="Twinkl Cursive Looped" panose="02000000000000000000" pitchFamily="2" charset="0"/>
              </a:rPr>
              <a:t>Named wellies to leave at nursery.</a:t>
            </a:r>
          </a:p>
          <a:p>
            <a:pPr eaLnBrk="1" hangingPunct="1">
              <a:buFontTx/>
              <a:buBlip>
                <a:blip r:embed="rId2"/>
              </a:buBlip>
              <a:defRPr/>
            </a:pPr>
            <a:r>
              <a:rPr lang="en-US" altLang="en-US" sz="2000" dirty="0">
                <a:latin typeface="Twinkl Cursive Looped" panose="02000000000000000000" pitchFamily="2" charset="0"/>
              </a:rPr>
              <a:t>Any medication your child has, for example, an inhaler. </a:t>
            </a:r>
          </a:p>
          <a:p>
            <a:pPr eaLnBrk="1" hangingPunct="1">
              <a:buFontTx/>
              <a:buBlip>
                <a:blip r:embed="rId2"/>
              </a:buBlip>
              <a:defRPr/>
            </a:pPr>
            <a:r>
              <a:rPr lang="en-US" altLang="en-US" sz="2000" dirty="0">
                <a:latin typeface="Twinkl Cursive Looped" panose="02000000000000000000" pitchFamily="2" charset="0"/>
              </a:rPr>
              <a:t>£1.00 class fund donation</a:t>
            </a:r>
          </a:p>
          <a:p>
            <a:pPr eaLnBrk="1" hangingPunct="1">
              <a:buFontTx/>
              <a:buBlip>
                <a:blip r:embed="rId2"/>
              </a:buBlip>
              <a:defRPr/>
            </a:pPr>
            <a:r>
              <a:rPr lang="en-US" altLang="en-US" sz="2000" dirty="0">
                <a:latin typeface="Twinkl Cursive Looped" panose="02000000000000000000" pitchFamily="2" charset="0"/>
              </a:rPr>
              <a:t>Named water bottle.</a:t>
            </a:r>
            <a:endParaRPr lang="en-US" altLang="en-US" dirty="0">
              <a:latin typeface="Twinkl Cursive Looped" panose="02000000000000000000" pitchFamily="2" charset="0"/>
            </a:endParaRPr>
          </a:p>
        </p:txBody>
      </p:sp>
      <p:pic>
        <p:nvPicPr>
          <p:cNvPr id="31748" name="Picture 1">
            <a:extLst>
              <a:ext uri="{FF2B5EF4-FFF2-40B4-BE49-F238E27FC236}">
                <a16:creationId xmlns:a16="http://schemas.microsoft.com/office/drawing/2014/main" id="{A8BBBEBF-3CA7-4379-A7D0-0423047374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7088" y="4806951"/>
            <a:ext cx="7747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a:extLst>
              <a:ext uri="{FF2B5EF4-FFF2-40B4-BE49-F238E27FC236}">
                <a16:creationId xmlns:a16="http://schemas.microsoft.com/office/drawing/2014/main" id="{245E9B5A-621D-4542-983A-10D2327E6D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5151" y="5024438"/>
            <a:ext cx="143827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5" descr="Image result for kids wellies">
            <a:extLst>
              <a:ext uri="{FF2B5EF4-FFF2-40B4-BE49-F238E27FC236}">
                <a16:creationId xmlns:a16="http://schemas.microsoft.com/office/drawing/2014/main" id="{FCBF5852-9309-4996-B8FD-8FC266CDF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6788" y="5006975"/>
            <a:ext cx="15303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
            <a:extLst>
              <a:ext uri="{FF2B5EF4-FFF2-40B4-BE49-F238E27FC236}">
                <a16:creationId xmlns:a16="http://schemas.microsoft.com/office/drawing/2014/main" id="{A1A1404E-01A9-4B7B-A121-2466298FDE1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3926" y="4721226"/>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
            <a:extLst>
              <a:ext uri="{FF2B5EF4-FFF2-40B4-BE49-F238E27FC236}">
                <a16:creationId xmlns:a16="http://schemas.microsoft.com/office/drawing/2014/main" id="{F2ACD9B0-0CD1-4B9B-B0F4-D578279BE91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07289" y="4616450"/>
            <a:ext cx="287813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BF8086F9-9CF9-4D2C-9F18-6F765BC470B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4356BF01-80DD-420C-B848-0F846DED1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0"/>
            <a:ext cx="470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a:extLst>
              <a:ext uri="{FF2B5EF4-FFF2-40B4-BE49-F238E27FC236}">
                <a16:creationId xmlns:a16="http://schemas.microsoft.com/office/drawing/2014/main" id="{CFAC8721-436D-4974-A998-375EFC0FDF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38960" y="581099"/>
            <a:ext cx="4937211" cy="2439026"/>
          </a:xfrm>
          <a:solidFill>
            <a:schemeClr val="accent1">
              <a:lumMod val="40000"/>
              <a:lumOff val="60000"/>
            </a:schemeClr>
          </a:solidFill>
        </p:spPr>
        <p:txBody>
          <a:bodyPr/>
          <a:lstStyle/>
          <a:p>
            <a:pPr lvl="0">
              <a:lnSpc>
                <a:spcPct val="100000"/>
              </a:lnSpc>
            </a:pPr>
            <a:r>
              <a:rPr lang="en-US" dirty="0"/>
              <a:t>All About US</a:t>
            </a:r>
            <a:br>
              <a:rPr lang="en-US" dirty="0"/>
            </a:br>
            <a:r>
              <a:rPr lang="en-GB" altLang="en-US" sz="2000" b="0" cap="none" dirty="0">
                <a:solidFill>
                  <a:prstClr val="black"/>
                </a:solidFill>
                <a:latin typeface="Twinkl Cursive Looped" pitchFamily="2" charset="0"/>
                <a:ea typeface="+mn-ea"/>
                <a:cs typeface="+mn-cs"/>
              </a:rPr>
              <a:t>Batley Parish Nursery is a 65 place Nursery. </a:t>
            </a:r>
            <a:br>
              <a:rPr lang="en-GB" altLang="en-US" sz="2000" b="0" cap="none" dirty="0">
                <a:solidFill>
                  <a:prstClr val="black"/>
                </a:solidFill>
                <a:latin typeface="Twinkl Cursive Looped" pitchFamily="2" charset="0"/>
                <a:ea typeface="+mn-ea"/>
                <a:cs typeface="+mn-cs"/>
              </a:rPr>
            </a:br>
            <a:r>
              <a:rPr lang="en-GB" altLang="en-US" sz="2000" b="0" cap="none" dirty="0">
                <a:solidFill>
                  <a:prstClr val="black"/>
                </a:solidFill>
                <a:latin typeface="Twinkl Cursive Looped" pitchFamily="2" charset="0"/>
                <a:ea typeface="+mn-ea"/>
                <a:cs typeface="+mn-cs"/>
              </a:rPr>
              <a:t>We pride ourselves on learning through play and believe this is how the children meet their highest potential. We are very proud of our Nursery and our Early years team and we hope you feel this evening answers any questions you may have. </a:t>
            </a:r>
            <a:br>
              <a:rPr lang="en-GB" altLang="en-US" sz="2000" b="0" cap="none" dirty="0">
                <a:solidFill>
                  <a:prstClr val="black"/>
                </a:solidFill>
                <a:latin typeface="Twinkl Cursive Looped" pitchFamily="2" charset="0"/>
                <a:ea typeface="+mn-ea"/>
                <a:cs typeface="+mn-cs"/>
              </a:rPr>
            </a:br>
            <a:br>
              <a:rPr lang="en-GB" altLang="en-US" sz="2400" b="0" cap="none" dirty="0">
                <a:solidFill>
                  <a:prstClr val="black"/>
                </a:solidFill>
                <a:latin typeface="Twinkl Cursive Looped" pitchFamily="2" charset="0"/>
                <a:ea typeface="+mn-ea"/>
                <a:cs typeface="+mn-cs"/>
              </a:rPr>
            </a:br>
            <a:endParaRPr lang="en-US" dirty="0"/>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1011228" y="3213529"/>
            <a:ext cx="4151027" cy="2411778"/>
          </a:xfrm>
          <a:solidFill>
            <a:schemeClr val="accent3">
              <a:lumMod val="60000"/>
              <a:lumOff val="40000"/>
            </a:schemeClr>
          </a:solidFill>
        </p:spPr>
        <p:txBody>
          <a:bodyPr/>
          <a:lstStyle/>
          <a:p>
            <a:pPr lvl="1">
              <a:lnSpc>
                <a:spcPct val="100000"/>
              </a:lnSpc>
              <a:spcBef>
                <a:spcPct val="0"/>
              </a:spcBef>
            </a:pPr>
            <a:r>
              <a:rPr lang="en-GB" altLang="en-US" dirty="0">
                <a:solidFill>
                  <a:prstClr val="black"/>
                </a:solidFill>
                <a:latin typeface="Twinkl Cursive Looped" panose="02000000000000000000" pitchFamily="2" charset="0"/>
              </a:rPr>
              <a:t>Meet the team</a:t>
            </a:r>
          </a:p>
          <a:p>
            <a:pPr lvl="1">
              <a:lnSpc>
                <a:spcPct val="100000"/>
              </a:lnSpc>
              <a:spcBef>
                <a:spcPct val="0"/>
              </a:spcBef>
            </a:pPr>
            <a:r>
              <a:rPr lang="en-GB" altLang="en-US" dirty="0">
                <a:solidFill>
                  <a:prstClr val="black"/>
                </a:solidFill>
                <a:latin typeface="Twinkl Cursive Looped" panose="02000000000000000000" pitchFamily="2" charset="0"/>
              </a:rPr>
              <a:t>The Early Years Curriculum- How and what does my child learn?</a:t>
            </a:r>
          </a:p>
          <a:p>
            <a:pPr lvl="1">
              <a:lnSpc>
                <a:spcPct val="100000"/>
              </a:lnSpc>
              <a:spcBef>
                <a:spcPct val="0"/>
              </a:spcBef>
            </a:pPr>
            <a:r>
              <a:rPr lang="en-GB" altLang="en-US" dirty="0">
                <a:solidFill>
                  <a:prstClr val="black"/>
                </a:solidFill>
                <a:latin typeface="Twinkl Cursive Looped" panose="02000000000000000000" pitchFamily="2" charset="0"/>
              </a:rPr>
              <a:t>What hours do we offer?</a:t>
            </a:r>
          </a:p>
          <a:p>
            <a:pPr lvl="1">
              <a:lnSpc>
                <a:spcPct val="100000"/>
              </a:lnSpc>
              <a:spcBef>
                <a:spcPct val="0"/>
              </a:spcBef>
            </a:pPr>
            <a:r>
              <a:rPr lang="en-GB" altLang="en-US" dirty="0">
                <a:solidFill>
                  <a:prstClr val="black"/>
                </a:solidFill>
                <a:latin typeface="Twinkl Cursive Looped" panose="02000000000000000000" pitchFamily="2" charset="0"/>
              </a:rPr>
              <a:t>Absences </a:t>
            </a:r>
          </a:p>
          <a:p>
            <a:pPr lvl="1">
              <a:lnSpc>
                <a:spcPct val="100000"/>
              </a:lnSpc>
              <a:spcBef>
                <a:spcPct val="0"/>
              </a:spcBef>
            </a:pPr>
            <a:r>
              <a:rPr lang="en-GB" altLang="en-US" dirty="0">
                <a:solidFill>
                  <a:prstClr val="black"/>
                </a:solidFill>
                <a:latin typeface="Twinkl Cursive Looped" panose="02000000000000000000" pitchFamily="2" charset="0"/>
              </a:rPr>
              <a:t>Settling in</a:t>
            </a:r>
          </a:p>
          <a:p>
            <a:pPr lvl="1">
              <a:lnSpc>
                <a:spcPct val="100000"/>
              </a:lnSpc>
              <a:spcBef>
                <a:spcPct val="0"/>
              </a:spcBef>
            </a:pPr>
            <a:r>
              <a:rPr lang="en-GB" altLang="en-US" dirty="0">
                <a:solidFill>
                  <a:prstClr val="black"/>
                </a:solidFill>
                <a:latin typeface="Twinkl Cursive Looped" panose="02000000000000000000" pitchFamily="2" charset="0"/>
              </a:rPr>
              <a:t>How can I help at home?</a:t>
            </a:r>
          </a:p>
          <a:p>
            <a:pPr lvl="1">
              <a:lnSpc>
                <a:spcPct val="100000"/>
              </a:lnSpc>
              <a:spcBef>
                <a:spcPct val="0"/>
              </a:spcBef>
            </a:pPr>
            <a:r>
              <a:rPr lang="en-GB" altLang="en-US" dirty="0">
                <a:solidFill>
                  <a:prstClr val="black"/>
                </a:solidFill>
                <a:latin typeface="Twinkl Cursive Looped" panose="02000000000000000000" pitchFamily="2" charset="0"/>
              </a:rPr>
              <a:t>Any questions? </a:t>
            </a:r>
          </a:p>
          <a:p>
            <a:pPr marL="0" indent="0">
              <a:buNone/>
            </a:pPr>
            <a:endParaRPr lang="en-US" sz="1800" dirty="0"/>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US" smtClean="0"/>
              <a:pPr/>
              <a:t>2</a:t>
            </a:fld>
            <a:endParaRPr lang="en-US" dirty="0"/>
          </a:p>
        </p:txBody>
      </p:sp>
      <p:pic>
        <p:nvPicPr>
          <p:cNvPr id="6" name="Picture 1">
            <a:extLst>
              <a:ext uri="{FF2B5EF4-FFF2-40B4-BE49-F238E27FC236}">
                <a16:creationId xmlns:a16="http://schemas.microsoft.com/office/drawing/2014/main" id="{814F1F71-469B-459E-A760-BE272A581023}"/>
              </a:ext>
            </a:extLst>
          </p:cNvPr>
          <p:cNvPicPr>
            <a:picLocks noChangeAspect="1"/>
          </p:cNvPicPr>
          <p:nvPr/>
        </p:nvPicPr>
        <p:blipFill>
          <a:blip r:embed="rId3">
            <a:extLst>
              <a:ext uri="{28A0092B-C50C-407E-A947-70E740481C1C}">
                <a14:useLocalDpi xmlns:a14="http://schemas.microsoft.com/office/drawing/2010/main" val="0"/>
              </a:ext>
            </a:extLst>
          </a:blip>
          <a:srcRect l="2212" r="2212"/>
          <a:stretch>
            <a:fillRect/>
          </a:stretch>
        </p:blipFill>
        <p:spPr bwMode="auto">
          <a:xfrm>
            <a:off x="5273498" y="581099"/>
            <a:ext cx="530542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DA82F4EA-7AE3-4153-9F38-32547C4F2C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844" y="5698051"/>
            <a:ext cx="3518760" cy="103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Good Ofsted rating">
            <a:extLst>
              <a:ext uri="{FF2B5EF4-FFF2-40B4-BE49-F238E27FC236}">
                <a16:creationId xmlns:a16="http://schemas.microsoft.com/office/drawing/2014/main" id="{91DE89F4-9546-400E-B99F-219EEA18F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419" y="4862233"/>
            <a:ext cx="2048581" cy="204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73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6A7BB8B-8B58-414D-B0F3-F32B9B1C829B}"/>
              </a:ext>
            </a:extLst>
          </p:cNvPr>
          <p:cNvSpPr>
            <a:spLocks noGrp="1" noChangeArrowheads="1"/>
          </p:cNvSpPr>
          <p:nvPr>
            <p:ph type="title" idx="4294967295"/>
          </p:nvPr>
        </p:nvSpPr>
        <p:spPr>
          <a:xfrm>
            <a:off x="2193925" y="-228600"/>
            <a:ext cx="7772400" cy="1600200"/>
          </a:xfrm>
        </p:spPr>
        <p:txBody>
          <a:bodyPr anchor="ctr"/>
          <a:lstStyle/>
          <a:p>
            <a:pPr eaLnBrk="1" hangingPunct="1"/>
            <a:r>
              <a:rPr lang="en-US" altLang="en-US" sz="2800">
                <a:latin typeface="Twinkl Cursive Looped" panose="02000000000000000000" pitchFamily="2" charset="0"/>
              </a:rPr>
              <a:t>Prime Areas of Learning</a:t>
            </a:r>
            <a:br>
              <a:rPr lang="en-US" altLang="en-US" sz="2800">
                <a:latin typeface="Twinkl Cursive Looped" panose="02000000000000000000" pitchFamily="2" charset="0"/>
              </a:rPr>
            </a:br>
            <a:r>
              <a:rPr lang="en-US" altLang="en-US" sz="2400" b="1">
                <a:latin typeface="Twinkl Cursive Looped" panose="02000000000000000000" pitchFamily="2" charset="0"/>
              </a:rPr>
              <a:t>How can I help my child at home?</a:t>
            </a:r>
          </a:p>
        </p:txBody>
      </p:sp>
      <p:sp>
        <p:nvSpPr>
          <p:cNvPr id="27651" name="Rectangle 3">
            <a:extLst>
              <a:ext uri="{FF2B5EF4-FFF2-40B4-BE49-F238E27FC236}">
                <a16:creationId xmlns:a16="http://schemas.microsoft.com/office/drawing/2014/main" id="{A268BC4A-0AFA-4C90-B997-BD294514428B}"/>
              </a:ext>
            </a:extLst>
          </p:cNvPr>
          <p:cNvSpPr>
            <a:spLocks noGrp="1" noChangeArrowheads="1"/>
          </p:cNvSpPr>
          <p:nvPr>
            <p:ph type="body" sz="half" idx="4294967295"/>
          </p:nvPr>
        </p:nvSpPr>
        <p:spPr>
          <a:xfrm>
            <a:off x="1838325" y="1143001"/>
            <a:ext cx="4191000" cy="2740025"/>
          </a:xfrm>
          <a:solidFill>
            <a:schemeClr val="accent2">
              <a:lumMod val="50000"/>
              <a:lumOff val="50000"/>
            </a:schemeClr>
          </a:solidFill>
        </p:spPr>
        <p:txBody>
          <a:bodyPr/>
          <a:lstStyle/>
          <a:p>
            <a:pPr eaLnBrk="1" hangingPunct="1">
              <a:buFontTx/>
              <a:buBlip>
                <a:blip r:embed="rId2"/>
              </a:buBlip>
            </a:pPr>
            <a:r>
              <a:rPr lang="en-GB" altLang="en-US" sz="1800" dirty="0">
                <a:latin typeface="Twinkl Cursive Looped" panose="02000000000000000000" pitchFamily="2" charset="0"/>
              </a:rPr>
              <a:t>Help children to get dressed and undressed. </a:t>
            </a:r>
          </a:p>
          <a:p>
            <a:pPr eaLnBrk="1" hangingPunct="1">
              <a:buFontTx/>
              <a:buBlip>
                <a:blip r:embed="rId2"/>
              </a:buBlip>
            </a:pPr>
            <a:r>
              <a:rPr lang="en-GB" altLang="en-US" sz="1800" dirty="0">
                <a:latin typeface="Twinkl Cursive Looped" panose="02000000000000000000" pitchFamily="2" charset="0"/>
              </a:rPr>
              <a:t>Playing games which encourage sharing and turn taking.</a:t>
            </a:r>
          </a:p>
          <a:p>
            <a:pPr eaLnBrk="1" hangingPunct="1">
              <a:buFontTx/>
              <a:buBlip>
                <a:blip r:embed="rId2"/>
              </a:buBlip>
            </a:pPr>
            <a:r>
              <a:rPr lang="en-GB" altLang="en-US" sz="1800" dirty="0">
                <a:latin typeface="Twinkl Cursive Looped" panose="02000000000000000000" pitchFamily="2" charset="0"/>
              </a:rPr>
              <a:t>Using a knife and fork.</a:t>
            </a:r>
          </a:p>
          <a:p>
            <a:pPr eaLnBrk="1" hangingPunct="1">
              <a:buFontTx/>
              <a:buBlip>
                <a:blip r:embed="rId2"/>
              </a:buBlip>
            </a:pPr>
            <a:r>
              <a:rPr lang="en-GB" altLang="en-US" sz="1800" dirty="0">
                <a:latin typeface="Twinkl Cursive Looped" panose="02000000000000000000" pitchFamily="2" charset="0"/>
              </a:rPr>
              <a:t>Share class rules. </a:t>
            </a:r>
          </a:p>
          <a:p>
            <a:pPr eaLnBrk="1" hangingPunct="1">
              <a:buFontTx/>
              <a:buBlip>
                <a:blip r:embed="rId2"/>
              </a:buBlip>
            </a:pPr>
            <a:r>
              <a:rPr lang="en-GB" altLang="en-US" sz="1800" dirty="0">
                <a:latin typeface="Twinkl Cursive Looped" panose="02000000000000000000" pitchFamily="2" charset="0"/>
              </a:rPr>
              <a:t>Encourage your child to become independent.</a:t>
            </a:r>
          </a:p>
        </p:txBody>
      </p:sp>
      <p:sp>
        <p:nvSpPr>
          <p:cNvPr id="4" name="Rectangle 3">
            <a:extLst>
              <a:ext uri="{FF2B5EF4-FFF2-40B4-BE49-F238E27FC236}">
                <a16:creationId xmlns:a16="http://schemas.microsoft.com/office/drawing/2014/main" id="{25A87333-AEC8-4464-9658-BF3FCE661B13}"/>
              </a:ext>
            </a:extLst>
          </p:cNvPr>
          <p:cNvSpPr txBox="1">
            <a:spLocks noChangeArrowheads="1"/>
          </p:cNvSpPr>
          <p:nvPr/>
        </p:nvSpPr>
        <p:spPr bwMode="auto">
          <a:xfrm>
            <a:off x="2651125" y="4111625"/>
            <a:ext cx="7467600" cy="2286000"/>
          </a:xfrm>
          <a:prstGeom prst="rect">
            <a:avLst/>
          </a:prstGeom>
          <a:solidFill>
            <a:schemeClr val="accent2">
              <a:lumMod val="25000"/>
              <a:lumOff val="75000"/>
            </a:schemeClr>
          </a:solid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Blip>
                <a:blip r:embed="rId2"/>
              </a:buBlip>
              <a:defRPr/>
            </a:pPr>
            <a:r>
              <a:rPr lang="en-GB" altLang="en-US" sz="1600" kern="0" dirty="0">
                <a:latin typeface="Twinkl Cursive Looped" panose="02000000000000000000" pitchFamily="2" charset="0"/>
              </a:rPr>
              <a:t>Give children time to run, jump, climb and play outdoors. Go to the park and get outdoors! </a:t>
            </a:r>
          </a:p>
          <a:p>
            <a:pPr eaLnBrk="1" hangingPunct="1">
              <a:buFontTx/>
              <a:buBlip>
                <a:blip r:embed="rId2"/>
              </a:buBlip>
              <a:defRPr/>
            </a:pPr>
            <a:r>
              <a:rPr lang="en-GB" altLang="en-US" sz="1600" kern="0" dirty="0">
                <a:latin typeface="Twinkl Cursive Looped" panose="02000000000000000000" pitchFamily="2" charset="0"/>
              </a:rPr>
              <a:t>Encourage children in activities such threading, baking, playdough, </a:t>
            </a:r>
            <a:r>
              <a:rPr lang="en-GB" altLang="en-US" sz="1600" kern="0" dirty="0" err="1">
                <a:latin typeface="Twinkl Cursive Looped" panose="02000000000000000000" pitchFamily="2" charset="0"/>
              </a:rPr>
              <a:t>lego</a:t>
            </a:r>
            <a:r>
              <a:rPr lang="en-GB" altLang="en-US" sz="1600" kern="0" dirty="0">
                <a:latin typeface="Twinkl Cursive Looped" panose="02000000000000000000" pitchFamily="2" charset="0"/>
              </a:rPr>
              <a:t>, drawing, scissors and tools</a:t>
            </a:r>
            <a:br>
              <a:rPr lang="en-GB" altLang="en-US" sz="1600" kern="0" dirty="0">
                <a:latin typeface="Twinkl Cursive Looped" panose="02000000000000000000" pitchFamily="2" charset="0"/>
              </a:rPr>
            </a:br>
            <a:r>
              <a:rPr lang="en-GB" altLang="en-US" sz="1600" kern="0" dirty="0">
                <a:latin typeface="Twinkl Cursive Looped" panose="02000000000000000000" pitchFamily="2" charset="0"/>
              </a:rPr>
              <a:t>all of which develop manipulative skills.</a:t>
            </a:r>
          </a:p>
          <a:p>
            <a:pPr eaLnBrk="1" hangingPunct="1">
              <a:buFontTx/>
              <a:buBlip>
                <a:blip r:embed="rId2"/>
              </a:buBlip>
              <a:defRPr/>
            </a:pPr>
            <a:r>
              <a:rPr lang="en-GB" altLang="en-US" sz="1600" kern="0" dirty="0">
                <a:latin typeface="Twinkl Cursive Looped" panose="02000000000000000000" pitchFamily="2" charset="0"/>
              </a:rPr>
              <a:t>Toilet train your child before they start with us.</a:t>
            </a:r>
          </a:p>
          <a:p>
            <a:pPr eaLnBrk="1" hangingPunct="1">
              <a:buFontTx/>
              <a:buBlip>
                <a:blip r:embed="rId2"/>
              </a:buBlip>
              <a:defRPr/>
            </a:pPr>
            <a:r>
              <a:rPr lang="en-GB" altLang="en-US" sz="1600" kern="0" dirty="0">
                <a:latin typeface="Twinkl Cursive Looped" panose="02000000000000000000" pitchFamily="2" charset="0"/>
              </a:rPr>
              <a:t>Encourage your child to put on their own coat and shoes (Velcro shoes are fantastic!)  </a:t>
            </a:r>
            <a:endParaRPr lang="en-US" altLang="en-US" sz="1600" kern="0" dirty="0">
              <a:latin typeface="Twinkl Cursive Looped" panose="02000000000000000000" pitchFamily="2" charset="0"/>
            </a:endParaRPr>
          </a:p>
        </p:txBody>
      </p:sp>
      <p:sp>
        <p:nvSpPr>
          <p:cNvPr id="27653" name="TextBox 2">
            <a:extLst>
              <a:ext uri="{FF2B5EF4-FFF2-40B4-BE49-F238E27FC236}">
                <a16:creationId xmlns:a16="http://schemas.microsoft.com/office/drawing/2014/main" id="{85D9CA0F-9714-44DD-948B-02CCCC5A58C3}"/>
              </a:ext>
            </a:extLst>
          </p:cNvPr>
          <p:cNvSpPr txBox="1">
            <a:spLocks noChangeArrowheads="1"/>
          </p:cNvSpPr>
          <p:nvPr/>
        </p:nvSpPr>
        <p:spPr bwMode="auto">
          <a:xfrm>
            <a:off x="6384925" y="1127125"/>
            <a:ext cx="4191000" cy="2554288"/>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GB" altLang="en-US" sz="2000">
                <a:latin typeface="Twinkl Cursive Looped" panose="02000000000000000000" pitchFamily="2" charset="0"/>
              </a:rPr>
              <a:t>Read and share stories to your child that have a rhyming pattern or predictable text.</a:t>
            </a:r>
          </a:p>
          <a:p>
            <a:pPr>
              <a:spcBef>
                <a:spcPct val="0"/>
              </a:spcBef>
              <a:buFontTx/>
              <a:buNone/>
            </a:pPr>
            <a:r>
              <a:rPr lang="en-GB" altLang="en-US" sz="2000">
                <a:latin typeface="Twinkl Cursive Looped" panose="02000000000000000000" pitchFamily="2" charset="0"/>
              </a:rPr>
              <a:t>Allow your child time to answer how and why</a:t>
            </a:r>
          </a:p>
          <a:p>
            <a:pPr>
              <a:spcBef>
                <a:spcPct val="0"/>
              </a:spcBef>
              <a:buFontTx/>
              <a:buNone/>
            </a:pPr>
            <a:r>
              <a:rPr lang="en-GB" altLang="en-US" sz="2000">
                <a:latin typeface="Twinkl Cursive Looped" panose="02000000000000000000" pitchFamily="2" charset="0"/>
              </a:rPr>
              <a:t>Introduce new words to them</a:t>
            </a:r>
          </a:p>
          <a:p>
            <a:pPr>
              <a:spcBef>
                <a:spcPct val="0"/>
              </a:spcBef>
              <a:buFontTx/>
              <a:buNone/>
            </a:pPr>
            <a:r>
              <a:rPr lang="en-GB" altLang="en-US" sz="2000">
                <a:latin typeface="Twinkl Cursive Looped" panose="02000000000000000000" pitchFamily="2" charset="0"/>
              </a:rPr>
              <a:t>Be a good role model </a:t>
            </a:r>
          </a:p>
          <a:p>
            <a:pPr>
              <a:spcBef>
                <a:spcPct val="0"/>
              </a:spcBef>
              <a:buFontTx/>
              <a:buNone/>
            </a:pPr>
            <a:r>
              <a:rPr lang="en-GB" altLang="en-US" sz="2000">
                <a:latin typeface="Twinkl Cursive Looped" panose="02000000000000000000" pitchFamily="2" charset="0"/>
              </a:rPr>
              <a:t>Model speaking in full sentences </a:t>
            </a:r>
          </a:p>
        </p:txBody>
      </p:sp>
      <p:pic>
        <p:nvPicPr>
          <p:cNvPr id="6" name="Picture 1">
            <a:extLst>
              <a:ext uri="{FF2B5EF4-FFF2-40B4-BE49-F238E27FC236}">
                <a16:creationId xmlns:a16="http://schemas.microsoft.com/office/drawing/2014/main" id="{AB52BA33-CA9A-4851-B5A2-01DE9746B5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0722" name="TextBox 2">
            <a:extLst>
              <a:ext uri="{FF2B5EF4-FFF2-40B4-BE49-F238E27FC236}">
                <a16:creationId xmlns:a16="http://schemas.microsoft.com/office/drawing/2014/main" id="{33C4EE31-ED53-4FD3-9027-9A9CAB4A62FE}"/>
              </a:ext>
            </a:extLst>
          </p:cNvPr>
          <p:cNvSpPr txBox="1">
            <a:spLocks noChangeArrowheads="1"/>
          </p:cNvSpPr>
          <p:nvPr/>
        </p:nvSpPr>
        <p:spPr bwMode="auto">
          <a:xfrm>
            <a:off x="1524000" y="1589"/>
            <a:ext cx="2133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GB" altLang="en-US" sz="1800"/>
              <a:t>This is on our website. </a:t>
            </a:r>
          </a:p>
          <a:p>
            <a:pPr>
              <a:spcBef>
                <a:spcPct val="0"/>
              </a:spcBef>
              <a:buFontTx/>
              <a:buNone/>
            </a:pPr>
            <a:r>
              <a:rPr lang="en-GB" altLang="en-US" sz="1800"/>
              <a:t>Go to Batley Parish School - Nursery – Starting Nursery</a:t>
            </a:r>
          </a:p>
        </p:txBody>
      </p:sp>
      <p:pic>
        <p:nvPicPr>
          <p:cNvPr id="30723" name="Picture 1">
            <a:extLst>
              <a:ext uri="{FF2B5EF4-FFF2-40B4-BE49-F238E27FC236}">
                <a16:creationId xmlns:a16="http://schemas.microsoft.com/office/drawing/2014/main" id="{5AAEE422-025D-4D4A-B845-22F9A031C1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2200" y="36514"/>
            <a:ext cx="4902200" cy="682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AEE5F15-6EC2-40A2-BF0D-5618BE35C7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99723A66-8494-488D-B98C-468433773665}"/>
              </a:ext>
            </a:extLst>
          </p:cNvPr>
          <p:cNvSpPr>
            <a:spLocks noGrp="1" noChangeArrowheads="1"/>
          </p:cNvSpPr>
          <p:nvPr>
            <p:ph type="title" idx="4294967295"/>
          </p:nvPr>
        </p:nvSpPr>
        <p:spPr>
          <a:xfrm>
            <a:off x="1981200" y="-381000"/>
            <a:ext cx="8229600" cy="1371600"/>
          </a:xfrm>
        </p:spPr>
        <p:txBody>
          <a:bodyPr anchor="ctr"/>
          <a:lstStyle/>
          <a:p>
            <a:pPr eaLnBrk="1" hangingPunct="1"/>
            <a:r>
              <a:rPr lang="en-US" altLang="en-US" sz="2400" b="1">
                <a:latin typeface="Twinkl Cursive Looped" panose="02000000000000000000" pitchFamily="2" charset="0"/>
              </a:rPr>
              <a:t>How can families support learning?</a:t>
            </a:r>
          </a:p>
        </p:txBody>
      </p:sp>
      <p:sp>
        <p:nvSpPr>
          <p:cNvPr id="28675" name="Rectangle 6">
            <a:extLst>
              <a:ext uri="{FF2B5EF4-FFF2-40B4-BE49-F238E27FC236}">
                <a16:creationId xmlns:a16="http://schemas.microsoft.com/office/drawing/2014/main" id="{ADED121F-A97F-4D5A-BDBB-D644ADFCF6FF}"/>
              </a:ext>
            </a:extLst>
          </p:cNvPr>
          <p:cNvSpPr>
            <a:spLocks noGrp="1" noChangeArrowheads="1"/>
          </p:cNvSpPr>
          <p:nvPr>
            <p:ph type="body" sz="half" idx="4294967295"/>
          </p:nvPr>
        </p:nvSpPr>
        <p:spPr>
          <a:xfrm>
            <a:off x="2438400" y="533400"/>
            <a:ext cx="6819900" cy="6248400"/>
          </a:xfrm>
          <a:solidFill>
            <a:schemeClr val="accent3">
              <a:lumMod val="40000"/>
              <a:lumOff val="60000"/>
            </a:schemeClr>
          </a:solidFill>
        </p:spPr>
        <p:txBody>
          <a:bodyPr>
            <a:normAutofit fontScale="92500" lnSpcReduction="20000"/>
          </a:bodyPr>
          <a:lstStyle/>
          <a:p>
            <a:pPr marL="0" indent="0">
              <a:buNone/>
            </a:pPr>
            <a:r>
              <a:rPr lang="en-US" altLang="en-US" sz="1400" dirty="0">
                <a:latin typeface="Twinkl Cursive Looped" panose="02000000000000000000" pitchFamily="2" charset="0"/>
              </a:rPr>
              <a:t>We are eager to include families in learning as often as we can and welcome your involvement!</a:t>
            </a:r>
          </a:p>
          <a:p>
            <a:pPr marL="0" indent="0">
              <a:buNone/>
            </a:pPr>
            <a:endParaRPr lang="en-US" altLang="en-US" sz="1400" dirty="0">
              <a:latin typeface="Twinkl Cursive Looped" panose="02000000000000000000" pitchFamily="2" charset="0"/>
            </a:endParaRPr>
          </a:p>
          <a:p>
            <a:pPr marL="0" indent="0">
              <a:buNone/>
            </a:pPr>
            <a:r>
              <a:rPr lang="en-US" altLang="en-US" sz="1400" b="1" dirty="0">
                <a:latin typeface="Twinkl Cursive Looped" panose="02000000000000000000" pitchFamily="2" charset="0"/>
              </a:rPr>
              <a:t>Tapestry</a:t>
            </a:r>
          </a:p>
          <a:p>
            <a:pPr marL="0" indent="0">
              <a:buNone/>
            </a:pPr>
            <a:r>
              <a:rPr lang="en-US" altLang="en-US" sz="1400" dirty="0">
                <a:latin typeface="Twinkl Cursive Looped" panose="02000000000000000000" pitchFamily="2" charset="0"/>
              </a:rPr>
              <a:t>We add to an online learning journey and you will receive a login for this. We would welcome you to send pictures of things your child has done at home or whilst with family. This is also where we will give you home learning ideas each week. </a:t>
            </a:r>
          </a:p>
          <a:p>
            <a:pPr marL="0" indent="0">
              <a:buNone/>
            </a:pPr>
            <a:endParaRPr lang="en-US" altLang="en-US" sz="1400" dirty="0">
              <a:latin typeface="Twinkl Cursive Looped" panose="02000000000000000000" pitchFamily="2" charset="0"/>
            </a:endParaRPr>
          </a:p>
          <a:p>
            <a:pPr marL="0" indent="0">
              <a:buNone/>
            </a:pPr>
            <a:r>
              <a:rPr lang="en-US" altLang="en-US" sz="1400" b="1" dirty="0">
                <a:latin typeface="Twinkl Cursive Looped" panose="02000000000000000000" pitchFamily="2" charset="0"/>
              </a:rPr>
              <a:t>Parent Hub</a:t>
            </a:r>
          </a:p>
          <a:p>
            <a:pPr marL="0" indent="0">
              <a:buNone/>
            </a:pPr>
            <a:r>
              <a:rPr lang="en-US" altLang="en-US" sz="1400" dirty="0">
                <a:latin typeface="Twinkl Cursive Looped" panose="02000000000000000000" pitchFamily="2" charset="0"/>
              </a:rPr>
              <a:t>Please download the Parent Hub app to access any letters and information sent out from school. This is how we will send our monthly newsletter update. </a:t>
            </a:r>
          </a:p>
          <a:p>
            <a:pPr marL="0" indent="0">
              <a:buNone/>
            </a:pPr>
            <a:endParaRPr lang="en-US" altLang="en-US" sz="1400" dirty="0">
              <a:latin typeface="Twinkl Cursive Looped" panose="02000000000000000000" pitchFamily="2" charset="0"/>
            </a:endParaRPr>
          </a:p>
          <a:p>
            <a:pPr marL="0" indent="0">
              <a:buNone/>
            </a:pPr>
            <a:r>
              <a:rPr lang="en-US" altLang="en-US" sz="1400" b="1" dirty="0">
                <a:latin typeface="Twinkl Cursive Looped" panose="02000000000000000000" pitchFamily="2" charset="0"/>
              </a:rPr>
              <a:t>Twitter</a:t>
            </a:r>
          </a:p>
          <a:p>
            <a:pPr marL="0" indent="0">
              <a:buNone/>
            </a:pPr>
            <a:r>
              <a:rPr lang="en-US" altLang="en-US" sz="1400" dirty="0">
                <a:latin typeface="Twinkl Cursive Looped" panose="02000000000000000000" pitchFamily="2" charset="0"/>
              </a:rPr>
              <a:t>We share a Twitter page with the Nursery class. On here you will be able to see some of the lovely learning activities your child takes part in. there is a sheet in your child’s pack explaining how to follow us.  </a:t>
            </a:r>
            <a:r>
              <a:rPr lang="en-US" altLang="en-US" sz="1400" b="1" dirty="0">
                <a:latin typeface="Twinkl Cursive Looped" panose="02000000000000000000" pitchFamily="2" charset="0"/>
              </a:rPr>
              <a:t>@BPNursery1 </a:t>
            </a:r>
          </a:p>
          <a:p>
            <a:pPr marL="0" indent="0">
              <a:buNone/>
            </a:pPr>
            <a:endParaRPr lang="en-US" altLang="en-US" sz="1400" b="1" dirty="0">
              <a:latin typeface="Twinkl Cursive Looped" panose="02000000000000000000" pitchFamily="2" charset="0"/>
            </a:endParaRPr>
          </a:p>
          <a:p>
            <a:pPr marL="0" indent="0">
              <a:buNone/>
            </a:pPr>
            <a:r>
              <a:rPr lang="en-US" altLang="en-US" sz="1400" b="1" dirty="0">
                <a:latin typeface="Twinkl Cursive Looped" panose="02000000000000000000" pitchFamily="2" charset="0"/>
              </a:rPr>
              <a:t>Mystery Reader</a:t>
            </a:r>
          </a:p>
          <a:p>
            <a:pPr marL="0" indent="0">
              <a:buNone/>
            </a:pPr>
            <a:r>
              <a:rPr lang="en-US" altLang="en-US" sz="1400" dirty="0">
                <a:latin typeface="Twinkl Cursive Looped" panose="02000000000000000000" pitchFamily="2" charset="0"/>
              </a:rPr>
              <a:t>This is a chance for you to surprise your child by coming and reading their </a:t>
            </a:r>
            <a:r>
              <a:rPr lang="en-US" altLang="en-US" sz="1400" dirty="0" err="1">
                <a:latin typeface="Twinkl Cursive Looped" panose="02000000000000000000" pitchFamily="2" charset="0"/>
              </a:rPr>
              <a:t>favourite</a:t>
            </a:r>
            <a:r>
              <a:rPr lang="en-US" altLang="en-US" sz="1400" dirty="0">
                <a:latin typeface="Twinkl Cursive Looped" panose="02000000000000000000" pitchFamily="2" charset="0"/>
              </a:rPr>
              <a:t> book to the class. </a:t>
            </a:r>
          </a:p>
          <a:p>
            <a:pPr marL="0" indent="0">
              <a:buNone/>
            </a:pPr>
            <a:endParaRPr lang="en-US" altLang="en-US" sz="1400" dirty="0">
              <a:latin typeface="Twinkl Cursive Looped" panose="02000000000000000000" pitchFamily="2" charset="0"/>
            </a:endParaRPr>
          </a:p>
          <a:p>
            <a:pPr marL="0" indent="0">
              <a:buNone/>
            </a:pPr>
            <a:r>
              <a:rPr lang="en-US" altLang="en-US" sz="1400" b="1" dirty="0">
                <a:latin typeface="Twinkl Cursive Looped" panose="02000000000000000000" pitchFamily="2" charset="0"/>
              </a:rPr>
              <a:t>Stay and Play Sessions</a:t>
            </a:r>
          </a:p>
          <a:p>
            <a:pPr marL="0" indent="0">
              <a:buNone/>
            </a:pPr>
            <a:r>
              <a:rPr lang="en-US" altLang="en-US" sz="1400" dirty="0">
                <a:latin typeface="Twinkl Cursive Looped" panose="02000000000000000000" pitchFamily="2" charset="0"/>
              </a:rPr>
              <a:t>At Christmas, Easter, Eid and the end of the year we will hold a stay and play session. This is a chance for you to join in some themed activities with your child. The dates for these will be given once your child has started. </a:t>
            </a:r>
          </a:p>
          <a:p>
            <a:pPr marL="0" indent="0">
              <a:buNone/>
            </a:pPr>
            <a:r>
              <a:rPr lang="en-US" altLang="en-US" sz="1400" b="1" dirty="0">
                <a:latin typeface="Twinkl Cursive Looped" panose="02000000000000000000" pitchFamily="2" charset="0"/>
              </a:rPr>
              <a:t>Library Day </a:t>
            </a:r>
          </a:p>
          <a:p>
            <a:pPr marL="0" indent="0">
              <a:buNone/>
            </a:pPr>
            <a:r>
              <a:rPr lang="en-US" altLang="en-US" sz="1400" dirty="0">
                <a:latin typeface="Twinkl Cursive Looped" panose="02000000000000000000" pitchFamily="2" charset="0"/>
              </a:rPr>
              <a:t>Every Wednesday your child is asked to choose a book from our library box to bring home. Their book bag will be returned the following day. </a:t>
            </a:r>
          </a:p>
          <a:p>
            <a:pPr marL="0" indent="0">
              <a:buNone/>
            </a:pPr>
            <a:endParaRPr lang="en-US" altLang="en-US" sz="1600" dirty="0">
              <a:latin typeface="Twinkl Cursive Looped" panose="02000000000000000000" pitchFamily="2" charset="0"/>
            </a:endParaRPr>
          </a:p>
          <a:p>
            <a:pPr marL="0" indent="0">
              <a:buNone/>
            </a:pPr>
            <a:endParaRPr lang="en-US" altLang="en-US" sz="1600" b="1" dirty="0">
              <a:latin typeface="Twinkl Cursive Looped" panose="02000000000000000000" pitchFamily="2" charset="0"/>
            </a:endParaRPr>
          </a:p>
        </p:txBody>
      </p:sp>
      <p:pic>
        <p:nvPicPr>
          <p:cNvPr id="4" name="Picture 1">
            <a:extLst>
              <a:ext uri="{FF2B5EF4-FFF2-40B4-BE49-F238E27FC236}">
                <a16:creationId xmlns:a16="http://schemas.microsoft.com/office/drawing/2014/main" id="{4F969E06-D628-4982-AF75-F0B11640D2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166" y="6171976"/>
            <a:ext cx="1839034" cy="53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CC904A5-3412-494F-9E10-E66ACC0E7EBE}"/>
              </a:ext>
            </a:extLst>
          </p:cNvPr>
          <p:cNvSpPr>
            <a:spLocks noGrp="1" noChangeArrowheads="1"/>
          </p:cNvSpPr>
          <p:nvPr>
            <p:ph type="title" idx="4294967295"/>
          </p:nvPr>
        </p:nvSpPr>
        <p:spPr>
          <a:xfrm>
            <a:off x="1524000" y="1981200"/>
            <a:ext cx="6870700" cy="1600200"/>
          </a:xfrm>
        </p:spPr>
        <p:txBody>
          <a:bodyPr rtlCol="0" anchor="ctr">
            <a:normAutofit fontScale="90000"/>
          </a:bodyPr>
          <a:lstStyle/>
          <a:p>
            <a:pPr>
              <a:defRPr/>
            </a:pPr>
            <a:r>
              <a:rPr lang="en-US" altLang="en-US" sz="6000" dirty="0">
                <a:latin typeface="Twinkl Cursive Looped" panose="02000000000000000000" pitchFamily="2" charset="0"/>
              </a:rPr>
              <a:t>Any Questions?</a:t>
            </a:r>
            <a:br>
              <a:rPr lang="en-US" altLang="en-US" sz="6000" dirty="0">
                <a:latin typeface="Twinkl Cursive Looped" panose="02000000000000000000" pitchFamily="2" charset="0"/>
              </a:rPr>
            </a:br>
            <a:br>
              <a:rPr lang="en-US" altLang="en-US" sz="6000" dirty="0">
                <a:latin typeface="Twinkl Cursive Looped" panose="02000000000000000000" pitchFamily="2" charset="0"/>
              </a:rPr>
            </a:br>
            <a:r>
              <a:rPr lang="en-US" altLang="en-US" sz="6000" dirty="0">
                <a:latin typeface="Twinkl Cursive Looped" panose="02000000000000000000" pitchFamily="2" charset="0"/>
              </a:rPr>
              <a:t>Let’s take a look at Nursery!</a:t>
            </a:r>
          </a:p>
        </p:txBody>
      </p:sp>
      <p:pic>
        <p:nvPicPr>
          <p:cNvPr id="4" name="Picture 1">
            <a:extLst>
              <a:ext uri="{FF2B5EF4-FFF2-40B4-BE49-F238E27FC236}">
                <a16:creationId xmlns:a16="http://schemas.microsoft.com/office/drawing/2014/main" id="{CD436092-41AB-4A69-A846-292FAB8CAE28}"/>
              </a:ext>
            </a:extLst>
          </p:cNvPr>
          <p:cNvPicPr>
            <a:picLocks noChangeAspect="1"/>
          </p:cNvPicPr>
          <p:nvPr/>
        </p:nvPicPr>
        <p:blipFill>
          <a:blip r:embed="rId3">
            <a:extLst>
              <a:ext uri="{28A0092B-C50C-407E-A947-70E740481C1C}">
                <a14:useLocalDpi xmlns:a14="http://schemas.microsoft.com/office/drawing/2010/main" val="0"/>
              </a:ext>
            </a:extLst>
          </a:blip>
          <a:srcRect l="2212" r="2212"/>
          <a:stretch>
            <a:fillRect/>
          </a:stretch>
        </p:blipFill>
        <p:spPr bwMode="auto">
          <a:xfrm>
            <a:off x="214313" y="5257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968BCE5-779A-43D9-88C7-B547C7C59D5F}"/>
              </a:ext>
            </a:extLst>
          </p:cNvPr>
          <p:cNvSpPr>
            <a:spLocks noGrp="1" noChangeArrowheads="1"/>
          </p:cNvSpPr>
          <p:nvPr>
            <p:ph type="title" idx="4294967295"/>
          </p:nvPr>
        </p:nvSpPr>
        <p:spPr>
          <a:xfrm>
            <a:off x="2617787" y="123873"/>
            <a:ext cx="6771873" cy="1015663"/>
          </a:xfrm>
        </p:spPr>
        <p:txBody>
          <a:bodyPr anchor="ctr"/>
          <a:lstStyle/>
          <a:p>
            <a:pPr eaLnBrk="1" hangingPunct="1"/>
            <a:r>
              <a:rPr lang="en-US" altLang="en-US" dirty="0">
                <a:latin typeface="Twinkl Cursive Looped" pitchFamily="2" charset="0"/>
              </a:rPr>
              <a:t>Our Early Years Practitioners</a:t>
            </a:r>
          </a:p>
        </p:txBody>
      </p:sp>
      <p:pic>
        <p:nvPicPr>
          <p:cNvPr id="8197" name="Picture 1">
            <a:extLst>
              <a:ext uri="{FF2B5EF4-FFF2-40B4-BE49-F238E27FC236}">
                <a16:creationId xmlns:a16="http://schemas.microsoft.com/office/drawing/2014/main" id="{12A1BDAA-16B7-43AC-B9B6-C11B3B51C5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165" y="5607049"/>
            <a:ext cx="376872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6">
            <a:extLst>
              <a:ext uri="{FF2B5EF4-FFF2-40B4-BE49-F238E27FC236}">
                <a16:creationId xmlns:a16="http://schemas.microsoft.com/office/drawing/2014/main" id="{A1060EDB-0F20-4CF2-89BA-E1E21E2129B5}"/>
              </a:ext>
            </a:extLst>
          </p:cNvPr>
          <p:cNvSpPr txBox="1">
            <a:spLocks noChangeArrowheads="1"/>
          </p:cNvSpPr>
          <p:nvPr/>
        </p:nvSpPr>
        <p:spPr bwMode="auto">
          <a:xfrm>
            <a:off x="4752809" y="2517684"/>
            <a:ext cx="3276600" cy="101566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GB" altLang="en-US" sz="2000" b="1" dirty="0">
                <a:latin typeface="Twinkl Cursive Looped" pitchFamily="2" charset="0"/>
              </a:rPr>
              <a:t>Miss Dack </a:t>
            </a:r>
            <a:r>
              <a:rPr lang="en-GB" altLang="en-US" sz="2000" dirty="0">
                <a:latin typeface="Twinkl Cursive Looped" pitchFamily="2" charset="0"/>
              </a:rPr>
              <a:t>will be on maternity leave until later in the academic year.</a:t>
            </a:r>
          </a:p>
        </p:txBody>
      </p:sp>
      <p:sp>
        <p:nvSpPr>
          <p:cNvPr id="8199" name="TextBox 7">
            <a:extLst>
              <a:ext uri="{FF2B5EF4-FFF2-40B4-BE49-F238E27FC236}">
                <a16:creationId xmlns:a16="http://schemas.microsoft.com/office/drawing/2014/main" id="{F245D6B5-8B46-4EA9-AE49-EA3A3519B2F8}"/>
              </a:ext>
            </a:extLst>
          </p:cNvPr>
          <p:cNvSpPr txBox="1">
            <a:spLocks noChangeArrowheads="1"/>
          </p:cNvSpPr>
          <p:nvPr/>
        </p:nvSpPr>
        <p:spPr bwMode="auto">
          <a:xfrm>
            <a:off x="8501448" y="2429460"/>
            <a:ext cx="2942456" cy="199908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GB" altLang="en-US" sz="2000" b="1" dirty="0">
                <a:latin typeface="Twinkl Cursive Looped" pitchFamily="2" charset="0"/>
              </a:rPr>
              <a:t>Mrs Lunat </a:t>
            </a:r>
            <a:r>
              <a:rPr lang="en-GB" altLang="en-US" sz="2000" dirty="0">
                <a:latin typeface="Twinkl Cursive Looped" pitchFamily="2" charset="0"/>
              </a:rPr>
              <a:t>will be the Early Years practitioner in Nursery.</a:t>
            </a:r>
          </a:p>
          <a:p>
            <a:pPr algn="ctr">
              <a:spcBef>
                <a:spcPct val="0"/>
              </a:spcBef>
              <a:buFontTx/>
              <a:buNone/>
            </a:pPr>
            <a:r>
              <a:rPr lang="en-GB" altLang="en-US" sz="2000" dirty="0">
                <a:latin typeface="Twinkl Cursive Looped" pitchFamily="2" charset="0"/>
              </a:rPr>
              <a:t>She is trained to deliver speech and language support.</a:t>
            </a:r>
          </a:p>
        </p:txBody>
      </p:sp>
      <p:sp>
        <p:nvSpPr>
          <p:cNvPr id="8" name="TextBox 8">
            <a:extLst>
              <a:ext uri="{FF2B5EF4-FFF2-40B4-BE49-F238E27FC236}">
                <a16:creationId xmlns:a16="http://schemas.microsoft.com/office/drawing/2014/main" id="{CFCC3EB6-9183-4BA8-B9E2-8127B901C09A}"/>
              </a:ext>
            </a:extLst>
          </p:cNvPr>
          <p:cNvSpPr txBox="1">
            <a:spLocks noChangeArrowheads="1"/>
          </p:cNvSpPr>
          <p:nvPr/>
        </p:nvSpPr>
        <p:spPr bwMode="auto">
          <a:xfrm>
            <a:off x="748096" y="2598003"/>
            <a:ext cx="3276600" cy="156966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GB" altLang="en-US" sz="2400" b="1" dirty="0">
                <a:latin typeface="Twinkl Cursive Looped" pitchFamily="2" charset="0"/>
              </a:rPr>
              <a:t>Miss Chothia </a:t>
            </a:r>
            <a:r>
              <a:rPr lang="en-GB" altLang="en-US" sz="2400" dirty="0">
                <a:latin typeface="Twinkl Cursive Looped" pitchFamily="2" charset="0"/>
              </a:rPr>
              <a:t>will be your teacher and will also be the Nursery Manager.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CEF85094-9949-4B33-AA68-E842FB1D1CA6}"/>
              </a:ext>
            </a:extLst>
          </p:cNvPr>
          <p:cNvSpPr>
            <a:spLocks noChangeArrowheads="1"/>
          </p:cNvSpPr>
          <p:nvPr/>
        </p:nvSpPr>
        <p:spPr bwMode="auto">
          <a:xfrm>
            <a:off x="3887420" y="304801"/>
            <a:ext cx="4396525" cy="830997"/>
          </a:xfrm>
          <a:prstGeom prst="rect">
            <a:avLst/>
          </a:prstGeom>
          <a:noFill/>
          <a:ln>
            <a:noFill/>
          </a:ln>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GB" altLang="en-US" sz="4800" b="1" dirty="0">
                <a:solidFill>
                  <a:srgbClr val="000000"/>
                </a:solidFill>
                <a:latin typeface="Twinkl Cursive Looped" pitchFamily="2" charset="0"/>
              </a:rPr>
              <a:t>Christian Values </a:t>
            </a:r>
          </a:p>
        </p:txBody>
      </p:sp>
      <p:pic>
        <p:nvPicPr>
          <p:cNvPr id="9219" name="Picture 10">
            <a:extLst>
              <a:ext uri="{FF2B5EF4-FFF2-40B4-BE49-F238E27FC236}">
                <a16:creationId xmlns:a16="http://schemas.microsoft.com/office/drawing/2014/main" id="{9F1A2385-6FC0-415E-B2E3-2A0B6D8FAD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073" y="5357813"/>
            <a:ext cx="3719347" cy="150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0" name="Rectangle 11">
            <a:extLst>
              <a:ext uri="{FF2B5EF4-FFF2-40B4-BE49-F238E27FC236}">
                <a16:creationId xmlns:a16="http://schemas.microsoft.com/office/drawing/2014/main" id="{D0CFD9B8-3758-4BF0-9D35-9C61D590043D}"/>
              </a:ext>
            </a:extLst>
          </p:cNvPr>
          <p:cNvSpPr>
            <a:spLocks noChangeArrowheads="1"/>
          </p:cNvSpPr>
          <p:nvPr/>
        </p:nvSpPr>
        <p:spPr bwMode="auto">
          <a:xfrm>
            <a:off x="1714500" y="1265239"/>
            <a:ext cx="8763000" cy="3539430"/>
          </a:xfrm>
          <a:prstGeom prst="rect">
            <a:avLst/>
          </a:prstGeom>
          <a:solidFill>
            <a:schemeClr val="accent1">
              <a:lumMod val="40000"/>
              <a:lumOff val="60000"/>
            </a:schemeClr>
          </a:solid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GB" altLang="en-US" dirty="0">
                <a:latin typeface="Twinkl Precursive" pitchFamily="2" charset="0"/>
              </a:rPr>
              <a:t>Our rich diversity means that we can learn from each other every day and hold true to our school values of </a:t>
            </a:r>
            <a:r>
              <a:rPr lang="en-GB" altLang="en-US" b="1" dirty="0">
                <a:latin typeface="Twinkl Precursive" pitchFamily="2" charset="0"/>
              </a:rPr>
              <a:t>love, friendship, compassion, equality, trust, respect and forgiveness. </a:t>
            </a:r>
            <a:r>
              <a:rPr lang="en-GB" altLang="en-US" dirty="0">
                <a:latin typeface="Twinkl Precursive" pitchFamily="2" charset="0"/>
              </a:rPr>
              <a:t>Our motto: 'Together We Are One‘ is fundamental to the Christian ethos of the school and to other religious beliefs and customs.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D0773B-4033-4EDE-94B6-1FB89541BD66}"/>
              </a:ext>
            </a:extLst>
          </p:cNvPr>
          <p:cNvSpPr txBox="1">
            <a:spLocks noChangeArrowheads="1"/>
          </p:cNvSpPr>
          <p:nvPr/>
        </p:nvSpPr>
        <p:spPr bwMode="auto">
          <a:xfrm>
            <a:off x="2400300" y="1588"/>
            <a:ext cx="7391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eaLnBrk="1" hangingPunct="1">
              <a:defRPr/>
            </a:pPr>
            <a:r>
              <a:rPr lang="en-US" altLang="en-US" sz="2400" b="1" kern="0" dirty="0">
                <a:solidFill>
                  <a:srgbClr val="000000"/>
                </a:solidFill>
                <a:latin typeface="Twinkl Cursive Looped" panose="02000000000000000000" pitchFamily="2" charset="0"/>
              </a:rPr>
              <a:t>The revised Early Years Curriculum </a:t>
            </a:r>
            <a:br>
              <a:rPr lang="en-US" altLang="en-US" sz="1800" b="1" kern="0" dirty="0">
                <a:solidFill>
                  <a:srgbClr val="000000"/>
                </a:solidFill>
                <a:latin typeface="Twinkl Cursive Looped" panose="02000000000000000000" pitchFamily="2" charset="0"/>
              </a:rPr>
            </a:br>
            <a:r>
              <a:rPr lang="en-US" altLang="en-US" sz="1800" b="1" kern="0" dirty="0">
                <a:solidFill>
                  <a:srgbClr val="000000"/>
                </a:solidFill>
                <a:latin typeface="Twinkl Cursive Looped" panose="02000000000000000000" pitchFamily="2" charset="0"/>
              </a:rPr>
              <a:t>What are the changes and how will this affect my child’s education?</a:t>
            </a:r>
          </a:p>
        </p:txBody>
      </p:sp>
      <p:pic>
        <p:nvPicPr>
          <p:cNvPr id="4" name="Picture 1">
            <a:extLst>
              <a:ext uri="{FF2B5EF4-FFF2-40B4-BE49-F238E27FC236}">
                <a16:creationId xmlns:a16="http://schemas.microsoft.com/office/drawing/2014/main" id="{05B7AF3C-664D-48C1-812A-1727FD1BAE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522" y="6119988"/>
            <a:ext cx="2437956" cy="71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712A19AD-A900-4A9B-B1DE-E7B683CCD38B}"/>
              </a:ext>
            </a:extLst>
          </p:cNvPr>
          <p:cNvSpPr/>
          <p:nvPr/>
        </p:nvSpPr>
        <p:spPr>
          <a:xfrm>
            <a:off x="3210954" y="1220788"/>
            <a:ext cx="2598058" cy="2465048"/>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revised EYFS curriculum came into effect from September 2021 </a:t>
            </a:r>
          </a:p>
        </p:txBody>
      </p:sp>
      <p:sp>
        <p:nvSpPr>
          <p:cNvPr id="6" name="Oval 5">
            <a:extLst>
              <a:ext uri="{FF2B5EF4-FFF2-40B4-BE49-F238E27FC236}">
                <a16:creationId xmlns:a16="http://schemas.microsoft.com/office/drawing/2014/main" id="{D51C545E-BB09-40ED-A700-6FC60889F03C}"/>
              </a:ext>
            </a:extLst>
          </p:cNvPr>
          <p:cNvSpPr/>
          <p:nvPr/>
        </p:nvSpPr>
        <p:spPr>
          <a:xfrm>
            <a:off x="365247" y="979715"/>
            <a:ext cx="2598057" cy="2569028"/>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Aims to strengthen your child’s language and use of vocabulary.</a:t>
            </a:r>
          </a:p>
        </p:txBody>
      </p:sp>
      <p:sp>
        <p:nvSpPr>
          <p:cNvPr id="7" name="Oval 6">
            <a:extLst>
              <a:ext uri="{FF2B5EF4-FFF2-40B4-BE49-F238E27FC236}">
                <a16:creationId xmlns:a16="http://schemas.microsoft.com/office/drawing/2014/main" id="{C9B1FC47-AFBE-4597-AFC3-233A9678BE4D}"/>
              </a:ext>
            </a:extLst>
          </p:cNvPr>
          <p:cNvSpPr/>
          <p:nvPr/>
        </p:nvSpPr>
        <p:spPr>
          <a:xfrm>
            <a:off x="8272463" y="1100137"/>
            <a:ext cx="3919537" cy="3614738"/>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altLang="en-US" sz="2000" dirty="0">
                <a:solidFill>
                  <a:prstClr val="black"/>
                </a:solidFill>
                <a:latin typeface="Twinkl Cursive Looped" pitchFamily="2" charset="0"/>
              </a:rPr>
              <a:t>Staff are to use checkpoints in 0-3 and 3-4 years to quickly identify any children who may need additional support or interventions to get them to the age related expectations</a:t>
            </a:r>
            <a:r>
              <a:rPr lang="en-US" altLang="en-US" sz="1100" dirty="0">
                <a:solidFill>
                  <a:prstClr val="black"/>
                </a:solidFill>
                <a:latin typeface="Twinkl Cursive Looped" pitchFamily="2" charset="0"/>
              </a:rPr>
              <a:t>. </a:t>
            </a:r>
          </a:p>
        </p:txBody>
      </p:sp>
      <p:sp>
        <p:nvSpPr>
          <p:cNvPr id="8" name="Oval 7">
            <a:extLst>
              <a:ext uri="{FF2B5EF4-FFF2-40B4-BE49-F238E27FC236}">
                <a16:creationId xmlns:a16="http://schemas.microsoft.com/office/drawing/2014/main" id="{9F8D1AEC-81D8-4EEB-A90B-DE66BEB00225}"/>
              </a:ext>
            </a:extLst>
          </p:cNvPr>
          <p:cNvSpPr/>
          <p:nvPr/>
        </p:nvSpPr>
        <p:spPr>
          <a:xfrm>
            <a:off x="1101271" y="3511355"/>
            <a:ext cx="2598057" cy="2569028"/>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7 areas of the curriculum have remained the same.</a:t>
            </a:r>
          </a:p>
        </p:txBody>
      </p:sp>
      <p:sp>
        <p:nvSpPr>
          <p:cNvPr id="9" name="Oval 8">
            <a:extLst>
              <a:ext uri="{FF2B5EF4-FFF2-40B4-BE49-F238E27FC236}">
                <a16:creationId xmlns:a16="http://schemas.microsoft.com/office/drawing/2014/main" id="{835D1DAF-CF20-45A2-8175-25AFA84B6823}"/>
              </a:ext>
            </a:extLst>
          </p:cNvPr>
          <p:cNvSpPr/>
          <p:nvPr/>
        </p:nvSpPr>
        <p:spPr>
          <a:xfrm>
            <a:off x="4847825" y="3429000"/>
            <a:ext cx="3644849" cy="3429000"/>
          </a:xfrm>
          <a:prstGeom prst="ellipse">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n-US" altLang="en-US" sz="2000" dirty="0">
                <a:solidFill>
                  <a:schemeClr val="tx1"/>
                </a:solidFill>
                <a:latin typeface="Calibri (Body)"/>
              </a:rPr>
              <a:t>There is a huge change in the way we observe our children. Our time will be spent with your children and teaching meaning that less time will be spent observing.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D0773B-4033-4EDE-94B6-1FB89541BD66}"/>
              </a:ext>
            </a:extLst>
          </p:cNvPr>
          <p:cNvSpPr txBox="1">
            <a:spLocks noChangeArrowheads="1"/>
          </p:cNvSpPr>
          <p:nvPr/>
        </p:nvSpPr>
        <p:spPr bwMode="auto">
          <a:xfrm>
            <a:off x="2400300" y="1588"/>
            <a:ext cx="7391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eaLnBrk="1" hangingPunct="1">
              <a:defRPr/>
            </a:pPr>
            <a:r>
              <a:rPr lang="en-US" altLang="en-US" sz="2400" b="1" kern="0" dirty="0">
                <a:solidFill>
                  <a:srgbClr val="000000"/>
                </a:solidFill>
                <a:latin typeface="Twinkl Cursive Looped" panose="02000000000000000000" pitchFamily="2" charset="0"/>
              </a:rPr>
              <a:t>The revised Early Years Curriculum </a:t>
            </a:r>
            <a:br>
              <a:rPr lang="en-US" altLang="en-US" sz="1800" b="1" kern="0" dirty="0">
                <a:solidFill>
                  <a:srgbClr val="000000"/>
                </a:solidFill>
                <a:latin typeface="Twinkl Cursive Looped" panose="02000000000000000000" pitchFamily="2" charset="0"/>
              </a:rPr>
            </a:br>
            <a:r>
              <a:rPr lang="en-US" altLang="en-US" sz="1800" b="1" kern="0" dirty="0">
                <a:solidFill>
                  <a:srgbClr val="000000"/>
                </a:solidFill>
                <a:latin typeface="Twinkl Cursive Looped" panose="02000000000000000000" pitchFamily="2" charset="0"/>
              </a:rPr>
              <a:t>What are the changes and how will this affect my child’s education?</a:t>
            </a:r>
          </a:p>
        </p:txBody>
      </p:sp>
      <p:sp>
        <p:nvSpPr>
          <p:cNvPr id="10243" name="Rectangle 6">
            <a:extLst>
              <a:ext uri="{FF2B5EF4-FFF2-40B4-BE49-F238E27FC236}">
                <a16:creationId xmlns:a16="http://schemas.microsoft.com/office/drawing/2014/main" id="{4DE5F724-A4D1-4E12-95DA-45DD23E4020E}"/>
              </a:ext>
            </a:extLst>
          </p:cNvPr>
          <p:cNvSpPr>
            <a:spLocks noGrp="1" noChangeArrowheads="1"/>
          </p:cNvSpPr>
          <p:nvPr>
            <p:ph type="body" sz="half" idx="4294967295"/>
          </p:nvPr>
        </p:nvSpPr>
        <p:spPr>
          <a:xfrm>
            <a:off x="1714500" y="990600"/>
            <a:ext cx="8763000" cy="5486400"/>
          </a:xfrm>
          <a:solidFill>
            <a:schemeClr val="accent2">
              <a:lumMod val="25000"/>
              <a:lumOff val="75000"/>
            </a:schemeClr>
          </a:solidFill>
        </p:spPr>
        <p:txBody>
          <a:bodyPr/>
          <a:lstStyle/>
          <a:p>
            <a:pPr eaLnBrk="1" hangingPunct="1">
              <a:lnSpc>
                <a:spcPct val="90000"/>
              </a:lnSpc>
              <a:buFontTx/>
              <a:buBlip>
                <a:blip r:embed="rId3"/>
              </a:buBlip>
            </a:pPr>
            <a:r>
              <a:rPr lang="en-US" altLang="en-US" sz="2400" dirty="0">
                <a:latin typeface="Twinkl Cursive Looped" panose="02000000000000000000" pitchFamily="2" charset="0"/>
              </a:rPr>
              <a:t>Revised Early Years Foundation stage curriculum came into effect from September 2021</a:t>
            </a:r>
          </a:p>
          <a:p>
            <a:pPr eaLnBrk="1" hangingPunct="1">
              <a:lnSpc>
                <a:spcPct val="90000"/>
              </a:lnSpc>
              <a:buFontTx/>
              <a:buBlip>
                <a:blip r:embed="rId3"/>
              </a:buBlip>
            </a:pPr>
            <a:r>
              <a:rPr lang="en-US" altLang="en-US" sz="2400" dirty="0">
                <a:latin typeface="Twinkl Cursive Looped" panose="02000000000000000000" pitchFamily="2" charset="0"/>
              </a:rPr>
              <a:t>Aims to strengthen your child’s language and use of vocabulary.</a:t>
            </a:r>
          </a:p>
          <a:p>
            <a:pPr eaLnBrk="1" hangingPunct="1">
              <a:lnSpc>
                <a:spcPct val="90000"/>
              </a:lnSpc>
              <a:buFontTx/>
              <a:buBlip>
                <a:blip r:embed="rId3"/>
              </a:buBlip>
            </a:pPr>
            <a:r>
              <a:rPr lang="en-US" altLang="en-US" sz="2400" dirty="0">
                <a:latin typeface="Twinkl Cursive Looped" panose="02000000000000000000" pitchFamily="2" charset="0"/>
              </a:rPr>
              <a:t>The curriculum is organised into three stages; birth to 3, 3-4 years (Nursery/Foundation 1) and Reception Year.</a:t>
            </a:r>
          </a:p>
          <a:p>
            <a:pPr eaLnBrk="1" hangingPunct="1">
              <a:lnSpc>
                <a:spcPct val="90000"/>
              </a:lnSpc>
              <a:buFontTx/>
              <a:buBlip>
                <a:blip r:embed="rId3"/>
              </a:buBlip>
            </a:pPr>
            <a:r>
              <a:rPr lang="en-US" altLang="en-US" sz="2400" dirty="0">
                <a:latin typeface="Twinkl Cursive Looped" panose="02000000000000000000" pitchFamily="2" charset="0"/>
              </a:rPr>
              <a:t>Staff are to use checkpoints in 0-3 and 3-4 years to quickly identify any children who may need additional support or interventions to get them to the age related expectations. </a:t>
            </a:r>
          </a:p>
          <a:p>
            <a:pPr eaLnBrk="1" hangingPunct="1">
              <a:lnSpc>
                <a:spcPct val="90000"/>
              </a:lnSpc>
              <a:buFontTx/>
              <a:buBlip>
                <a:blip r:embed="rId3"/>
              </a:buBlip>
            </a:pPr>
            <a:r>
              <a:rPr lang="en-US" altLang="en-US" sz="2400" dirty="0">
                <a:latin typeface="Twinkl Cursive Looped" panose="02000000000000000000" pitchFamily="2" charset="0"/>
              </a:rPr>
              <a:t>Seven areas of the curriculum- these have remained the same. </a:t>
            </a:r>
          </a:p>
          <a:p>
            <a:pPr eaLnBrk="1" hangingPunct="1">
              <a:lnSpc>
                <a:spcPct val="90000"/>
              </a:lnSpc>
              <a:buFontTx/>
              <a:buBlip>
                <a:blip r:embed="rId3"/>
              </a:buBlip>
            </a:pPr>
            <a:r>
              <a:rPr lang="en-US" altLang="en-US" sz="2400" dirty="0">
                <a:latin typeface="Twinkl Cursive Looped" panose="02000000000000000000" pitchFamily="2" charset="0"/>
              </a:rPr>
              <a:t>There is a huge change in the way we observe our children. Our time will be spent with your children and teaching meaning that less time will be spent observing. </a:t>
            </a:r>
          </a:p>
        </p:txBody>
      </p:sp>
      <p:pic>
        <p:nvPicPr>
          <p:cNvPr id="4" name="Picture 1">
            <a:extLst>
              <a:ext uri="{FF2B5EF4-FFF2-40B4-BE49-F238E27FC236}">
                <a16:creationId xmlns:a16="http://schemas.microsoft.com/office/drawing/2014/main" id="{9352E026-FD26-4AD3-8628-E98E0C56BD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166" y="6137006"/>
            <a:ext cx="1958484" cy="57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9E7D1EB6-3935-49E8-BF2B-95792BD470E6}"/>
              </a:ext>
            </a:extLst>
          </p:cNvPr>
          <p:cNvSpPr txBox="1">
            <a:spLocks noChangeArrowheads="1"/>
          </p:cNvSpPr>
          <p:nvPr/>
        </p:nvSpPr>
        <p:spPr bwMode="auto">
          <a:xfrm>
            <a:off x="3429000" y="0"/>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r>
              <a:rPr lang="en-GB" altLang="en-US" sz="3200" b="1">
                <a:latin typeface="Twinkl Cursive Looped" panose="02000000000000000000" pitchFamily="2" charset="0"/>
              </a:rPr>
              <a:t>Prime Areas of Learning</a:t>
            </a:r>
          </a:p>
        </p:txBody>
      </p:sp>
      <p:sp>
        <p:nvSpPr>
          <p:cNvPr id="15363" name="TextBox 2">
            <a:extLst>
              <a:ext uri="{FF2B5EF4-FFF2-40B4-BE49-F238E27FC236}">
                <a16:creationId xmlns:a16="http://schemas.microsoft.com/office/drawing/2014/main" id="{C98FFF79-AB23-442B-9F17-7ED5CC1DDE73}"/>
              </a:ext>
            </a:extLst>
          </p:cNvPr>
          <p:cNvSpPr txBox="1">
            <a:spLocks noChangeArrowheads="1"/>
          </p:cNvSpPr>
          <p:nvPr/>
        </p:nvSpPr>
        <p:spPr bwMode="auto">
          <a:xfrm>
            <a:off x="1828800" y="622300"/>
            <a:ext cx="6858000" cy="1754188"/>
          </a:xfrm>
          <a:prstGeom prst="rect">
            <a:avLst/>
          </a:prstGeom>
          <a:solidFill>
            <a:schemeClr val="accent3">
              <a:lumMod val="60000"/>
              <a:lumOff val="40000"/>
            </a:schemeClr>
          </a:solidFill>
          <a:ln>
            <a:noFill/>
          </a:ln>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GB" altLang="en-US" b="1" dirty="0">
                <a:latin typeface="Twinkl Cursive Looped" panose="02000000000000000000" pitchFamily="2" charset="0"/>
              </a:rPr>
              <a:t>Personal, Social and Emotional Development </a:t>
            </a:r>
            <a:endParaRPr lang="en-GB" altLang="en-US" dirty="0">
              <a:latin typeface="Twinkl Cursive Looped" panose="02000000000000000000" pitchFamily="2" charset="0"/>
            </a:endParaRPr>
          </a:p>
          <a:p>
            <a:pPr eaLnBrk="1" hangingPunct="1"/>
            <a:r>
              <a:rPr lang="en-GB" altLang="en-US" dirty="0">
                <a:latin typeface="Twinkl Cursive Looped" panose="02000000000000000000" pitchFamily="2" charset="0"/>
              </a:rPr>
              <a:t>Self-Regulation, Managing Self and Building Relationships</a:t>
            </a:r>
          </a:p>
          <a:p>
            <a:pPr eaLnBrk="1" hangingPunct="1"/>
            <a:r>
              <a:rPr lang="en-GB" altLang="en-US" b="1" dirty="0">
                <a:latin typeface="Twinkl Cursive Looped" panose="02000000000000000000" pitchFamily="2" charset="0"/>
              </a:rPr>
              <a:t>Communication and Language </a:t>
            </a:r>
            <a:endParaRPr lang="en-GB" altLang="en-US" dirty="0">
              <a:latin typeface="Twinkl Cursive Looped" panose="02000000000000000000" pitchFamily="2" charset="0"/>
            </a:endParaRPr>
          </a:p>
          <a:p>
            <a:pPr eaLnBrk="1" hangingPunct="1"/>
            <a:r>
              <a:rPr lang="en-GB" altLang="en-US" dirty="0">
                <a:latin typeface="Twinkl Cursive Looped" panose="02000000000000000000" pitchFamily="2" charset="0"/>
              </a:rPr>
              <a:t>Listening, Attention and Understanding and Speaking</a:t>
            </a:r>
          </a:p>
          <a:p>
            <a:pPr eaLnBrk="1" hangingPunct="1"/>
            <a:r>
              <a:rPr lang="en-GB" altLang="en-US" b="1" dirty="0">
                <a:latin typeface="Twinkl Cursive Looped" panose="02000000000000000000" pitchFamily="2" charset="0"/>
              </a:rPr>
              <a:t>Physical Development </a:t>
            </a:r>
            <a:endParaRPr lang="en-GB" altLang="en-US" dirty="0">
              <a:latin typeface="Twinkl Cursive Looped" panose="02000000000000000000" pitchFamily="2" charset="0"/>
            </a:endParaRPr>
          </a:p>
          <a:p>
            <a:pPr eaLnBrk="1" hangingPunct="1"/>
            <a:r>
              <a:rPr lang="en-GB" altLang="en-US" dirty="0">
                <a:latin typeface="Twinkl Cursive Looped" panose="02000000000000000000" pitchFamily="2" charset="0"/>
              </a:rPr>
              <a:t>Gross Motor Skills and Fine Motor Skills</a:t>
            </a:r>
          </a:p>
        </p:txBody>
      </p:sp>
      <p:sp>
        <p:nvSpPr>
          <p:cNvPr id="15364" name="TextBox 4">
            <a:extLst>
              <a:ext uri="{FF2B5EF4-FFF2-40B4-BE49-F238E27FC236}">
                <a16:creationId xmlns:a16="http://schemas.microsoft.com/office/drawing/2014/main" id="{620A8E77-2A07-40D0-A5D7-9C9729F1C01B}"/>
              </a:ext>
            </a:extLst>
          </p:cNvPr>
          <p:cNvSpPr txBox="1">
            <a:spLocks noChangeArrowheads="1"/>
          </p:cNvSpPr>
          <p:nvPr/>
        </p:nvSpPr>
        <p:spPr bwMode="auto">
          <a:xfrm>
            <a:off x="3124200" y="2524125"/>
            <a:ext cx="5410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r>
              <a:rPr lang="en-GB" altLang="en-US" sz="3200" b="1">
                <a:latin typeface="Twinkl Cursive Looped" panose="02000000000000000000" pitchFamily="2" charset="0"/>
              </a:rPr>
              <a:t>Specific Areas of Learning</a:t>
            </a:r>
          </a:p>
        </p:txBody>
      </p:sp>
      <p:sp>
        <p:nvSpPr>
          <p:cNvPr id="15365" name="TextBox 5">
            <a:extLst>
              <a:ext uri="{FF2B5EF4-FFF2-40B4-BE49-F238E27FC236}">
                <a16:creationId xmlns:a16="http://schemas.microsoft.com/office/drawing/2014/main" id="{0D8632F4-E818-4AC2-8C15-187930F3569C}"/>
              </a:ext>
            </a:extLst>
          </p:cNvPr>
          <p:cNvSpPr txBox="1">
            <a:spLocks noChangeArrowheads="1"/>
          </p:cNvSpPr>
          <p:nvPr/>
        </p:nvSpPr>
        <p:spPr bwMode="auto">
          <a:xfrm>
            <a:off x="1839913" y="3257550"/>
            <a:ext cx="6858000" cy="2584450"/>
          </a:xfrm>
          <a:prstGeom prst="rect">
            <a:avLst/>
          </a:prstGeom>
          <a:solidFill>
            <a:schemeClr val="accent3">
              <a:lumMod val="60000"/>
              <a:lumOff val="40000"/>
            </a:schemeClr>
          </a:solidFill>
          <a:ln>
            <a:noFill/>
          </a:ln>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GB" altLang="en-US" b="1" dirty="0">
                <a:latin typeface="Twinkl Cursive Looped" panose="02000000000000000000" pitchFamily="2" charset="0"/>
              </a:rPr>
              <a:t>Literacy</a:t>
            </a:r>
            <a:endParaRPr lang="en-GB" altLang="en-US" dirty="0">
              <a:latin typeface="Twinkl Cursive Looped" panose="02000000000000000000" pitchFamily="2" charset="0"/>
            </a:endParaRPr>
          </a:p>
          <a:p>
            <a:pPr eaLnBrk="1" hangingPunct="1"/>
            <a:r>
              <a:rPr lang="en-GB" altLang="en-US" dirty="0">
                <a:latin typeface="Twinkl Cursive Looped" panose="02000000000000000000" pitchFamily="2" charset="0"/>
              </a:rPr>
              <a:t>Comprehension, Word Reading and Writing</a:t>
            </a:r>
          </a:p>
          <a:p>
            <a:pPr eaLnBrk="1" hangingPunct="1"/>
            <a:r>
              <a:rPr lang="en-GB" altLang="en-US" b="1" dirty="0">
                <a:latin typeface="Twinkl Cursive Looped" panose="02000000000000000000" pitchFamily="2" charset="0"/>
              </a:rPr>
              <a:t>Maths</a:t>
            </a:r>
          </a:p>
          <a:p>
            <a:pPr eaLnBrk="1" hangingPunct="1"/>
            <a:r>
              <a:rPr lang="en-GB" altLang="en-US" dirty="0">
                <a:latin typeface="Twinkl Cursive Looped" panose="02000000000000000000" pitchFamily="2" charset="0"/>
              </a:rPr>
              <a:t>Number and Numerical Patterns</a:t>
            </a:r>
          </a:p>
          <a:p>
            <a:pPr eaLnBrk="1" hangingPunct="1"/>
            <a:r>
              <a:rPr lang="en-GB" altLang="en-US" b="1" dirty="0">
                <a:latin typeface="Twinkl Cursive Looped" panose="02000000000000000000" pitchFamily="2" charset="0"/>
              </a:rPr>
              <a:t>Understanding the World </a:t>
            </a:r>
          </a:p>
          <a:p>
            <a:pPr eaLnBrk="1" hangingPunct="1"/>
            <a:r>
              <a:rPr lang="en-GB" altLang="en-US" dirty="0">
                <a:latin typeface="Twinkl Cursive Looped" panose="02000000000000000000" pitchFamily="2" charset="0"/>
              </a:rPr>
              <a:t>People, Culture and Communities, The Natural World and Past and Present</a:t>
            </a:r>
          </a:p>
          <a:p>
            <a:pPr eaLnBrk="1" hangingPunct="1"/>
            <a:r>
              <a:rPr lang="en-GB" altLang="en-US" b="1" dirty="0">
                <a:latin typeface="Twinkl Cursive Looped" panose="02000000000000000000" pitchFamily="2" charset="0"/>
              </a:rPr>
              <a:t>Art and Design</a:t>
            </a:r>
            <a:endParaRPr lang="en-GB" altLang="en-US" dirty="0">
              <a:latin typeface="Twinkl Cursive Looped" panose="02000000000000000000" pitchFamily="2" charset="0"/>
            </a:endParaRPr>
          </a:p>
          <a:p>
            <a:pPr eaLnBrk="1" hangingPunct="1"/>
            <a:r>
              <a:rPr lang="en-GB" altLang="en-US" dirty="0">
                <a:latin typeface="Twinkl Cursive Looped" panose="02000000000000000000" pitchFamily="2" charset="0"/>
              </a:rPr>
              <a:t>Creating with Materials and Being Imaginative </a:t>
            </a:r>
          </a:p>
        </p:txBody>
      </p:sp>
      <p:pic>
        <p:nvPicPr>
          <p:cNvPr id="6" name="Picture 1">
            <a:extLst>
              <a:ext uri="{FF2B5EF4-FFF2-40B4-BE49-F238E27FC236}">
                <a16:creationId xmlns:a16="http://schemas.microsoft.com/office/drawing/2014/main" id="{644377D4-0E48-44CF-A778-84B3E3B4EA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C28D02D1-0E48-41AD-B722-BED08BDC6BD2}"/>
              </a:ext>
            </a:extLst>
          </p:cNvPr>
          <p:cNvSpPr>
            <a:spLocks noGrp="1" noChangeArrowheads="1"/>
          </p:cNvSpPr>
          <p:nvPr>
            <p:ph type="title" idx="4294967295"/>
          </p:nvPr>
        </p:nvSpPr>
        <p:spPr>
          <a:xfrm>
            <a:off x="1981200" y="-173038"/>
            <a:ext cx="8229600" cy="1371601"/>
          </a:xfrm>
        </p:spPr>
        <p:txBody>
          <a:bodyPr anchor="ctr"/>
          <a:lstStyle/>
          <a:p>
            <a:pPr eaLnBrk="1" hangingPunct="1"/>
            <a:r>
              <a:rPr lang="en-US" altLang="en-US" sz="2400" b="1">
                <a:latin typeface="Twinkl Cursive Looped" panose="02000000000000000000" pitchFamily="2" charset="0"/>
              </a:rPr>
              <a:t>What and how does my child learn at Nursery?</a:t>
            </a:r>
          </a:p>
        </p:txBody>
      </p:sp>
      <p:sp>
        <p:nvSpPr>
          <p:cNvPr id="13315" name="Rectangle 6">
            <a:extLst>
              <a:ext uri="{FF2B5EF4-FFF2-40B4-BE49-F238E27FC236}">
                <a16:creationId xmlns:a16="http://schemas.microsoft.com/office/drawing/2014/main" id="{0816432A-6883-492F-A5B7-2A8FEAF4C333}"/>
              </a:ext>
            </a:extLst>
          </p:cNvPr>
          <p:cNvSpPr>
            <a:spLocks noGrp="1" noChangeArrowheads="1"/>
          </p:cNvSpPr>
          <p:nvPr>
            <p:ph type="body" sz="half" idx="4294967295"/>
          </p:nvPr>
        </p:nvSpPr>
        <p:spPr>
          <a:xfrm>
            <a:off x="1714500" y="914400"/>
            <a:ext cx="8763000" cy="4419600"/>
          </a:xfrm>
          <a:solidFill>
            <a:schemeClr val="accent2">
              <a:lumMod val="25000"/>
              <a:lumOff val="75000"/>
            </a:schemeClr>
          </a:solidFill>
        </p:spPr>
        <p:txBody>
          <a:bodyPr/>
          <a:lstStyle/>
          <a:p>
            <a:pPr eaLnBrk="1" hangingPunct="1">
              <a:lnSpc>
                <a:spcPct val="90000"/>
              </a:lnSpc>
              <a:buFontTx/>
              <a:buBlip>
                <a:blip r:embed="rId3"/>
              </a:buBlip>
            </a:pPr>
            <a:r>
              <a:rPr lang="en-GB" altLang="en-US" sz="2400" dirty="0">
                <a:latin typeface="Twinkl Cursive Looped" panose="02000000000000000000" pitchFamily="2" charset="0"/>
              </a:rPr>
              <a:t>Your child will learn through </a:t>
            </a:r>
            <a:r>
              <a:rPr lang="en-GB" altLang="en-US" sz="2400" b="1" dirty="0">
                <a:latin typeface="Twinkl Cursive Looped" panose="02000000000000000000" pitchFamily="2" charset="0"/>
              </a:rPr>
              <a:t>play and exploration</a:t>
            </a:r>
            <a:r>
              <a:rPr lang="en-GB" altLang="en-US" sz="2400" dirty="0">
                <a:latin typeface="Twinkl Cursive Looped" panose="02000000000000000000" pitchFamily="2" charset="0"/>
              </a:rPr>
              <a:t>.</a:t>
            </a:r>
            <a:br>
              <a:rPr lang="en-GB" altLang="en-US" sz="2400" dirty="0">
                <a:latin typeface="Twinkl Cursive Looped" panose="02000000000000000000" pitchFamily="2" charset="0"/>
              </a:rPr>
            </a:br>
            <a:endParaRPr lang="en-GB" altLang="en-US" sz="2400" dirty="0">
              <a:latin typeface="Twinkl Cursive Looped" panose="02000000000000000000" pitchFamily="2" charset="0"/>
            </a:endParaRPr>
          </a:p>
          <a:p>
            <a:pPr eaLnBrk="1" hangingPunct="1">
              <a:lnSpc>
                <a:spcPct val="90000"/>
              </a:lnSpc>
              <a:buFontTx/>
              <a:buBlip>
                <a:blip r:embed="rId3"/>
              </a:buBlip>
            </a:pPr>
            <a:r>
              <a:rPr lang="en-GB" altLang="en-US" sz="2400" dirty="0">
                <a:latin typeface="Twinkl Cursive Looped" panose="02000000000000000000" pitchFamily="2" charset="0"/>
              </a:rPr>
              <a:t>The classroom is </a:t>
            </a:r>
            <a:r>
              <a:rPr lang="en-GB" altLang="en-US" sz="2400" b="1" dirty="0">
                <a:latin typeface="Twinkl Cursive Looped" panose="02000000000000000000" pitchFamily="2" charset="0"/>
              </a:rPr>
              <a:t>well planned and carefully resourced </a:t>
            </a:r>
            <a:r>
              <a:rPr lang="en-GB" altLang="en-US" sz="2400" dirty="0">
                <a:latin typeface="Twinkl Cursive Looped" panose="02000000000000000000" pitchFamily="2" charset="0"/>
              </a:rPr>
              <a:t>to support and enable their learning and development. Children have access to a fantastic </a:t>
            </a:r>
            <a:r>
              <a:rPr lang="en-GB" altLang="en-US" sz="2400" b="1" dirty="0">
                <a:latin typeface="Twinkl Cursive Looped" panose="02000000000000000000" pitchFamily="2" charset="0"/>
              </a:rPr>
              <a:t>outdoor area</a:t>
            </a:r>
            <a:br>
              <a:rPr lang="en-GB" altLang="en-US" sz="2400" dirty="0">
                <a:latin typeface="Twinkl Cursive Looped" panose="02000000000000000000" pitchFamily="2" charset="0"/>
              </a:rPr>
            </a:br>
            <a:endParaRPr lang="en-GB" altLang="en-US" sz="2400" dirty="0">
              <a:latin typeface="Twinkl Cursive Looped" panose="02000000000000000000" pitchFamily="2" charset="0"/>
            </a:endParaRPr>
          </a:p>
          <a:p>
            <a:pPr eaLnBrk="1" hangingPunct="1">
              <a:lnSpc>
                <a:spcPct val="90000"/>
              </a:lnSpc>
              <a:buFontTx/>
              <a:buBlip>
                <a:blip r:embed="rId3"/>
              </a:buBlip>
            </a:pPr>
            <a:r>
              <a:rPr lang="en-GB" altLang="en-US" sz="2400" dirty="0">
                <a:latin typeface="Twinkl Cursive Looped" panose="02000000000000000000" pitchFamily="2" charset="0"/>
              </a:rPr>
              <a:t>Your child will learn through </a:t>
            </a:r>
            <a:r>
              <a:rPr lang="en-GB" altLang="en-US" sz="2400" b="1" dirty="0">
                <a:latin typeface="Twinkl Cursive Looped" panose="02000000000000000000" pitchFamily="2" charset="0"/>
              </a:rPr>
              <a:t>exciting stories and topics</a:t>
            </a:r>
            <a:br>
              <a:rPr lang="en-GB" altLang="en-US" sz="2400" b="1" dirty="0">
                <a:latin typeface="Twinkl Cursive Looped" panose="02000000000000000000" pitchFamily="2" charset="0"/>
              </a:rPr>
            </a:br>
            <a:endParaRPr lang="en-GB" altLang="en-US" sz="2400" b="1" dirty="0">
              <a:latin typeface="Twinkl Cursive Looped" panose="02000000000000000000" pitchFamily="2" charset="0"/>
            </a:endParaRPr>
          </a:p>
          <a:p>
            <a:pPr eaLnBrk="1" hangingPunct="1">
              <a:lnSpc>
                <a:spcPct val="90000"/>
              </a:lnSpc>
              <a:buFontTx/>
              <a:buBlip>
                <a:blip r:embed="rId3"/>
              </a:buBlip>
            </a:pPr>
            <a:r>
              <a:rPr lang="en-US" altLang="en-US" sz="2400" dirty="0">
                <a:latin typeface="Twinkl Cursive Looped" panose="02000000000000000000" pitchFamily="2" charset="0"/>
              </a:rPr>
              <a:t>Your child will receive a </a:t>
            </a:r>
            <a:r>
              <a:rPr lang="en-US" altLang="en-US" sz="2400" b="1" dirty="0">
                <a:latin typeface="Twinkl Cursive Looped" panose="02000000000000000000" pitchFamily="2" charset="0"/>
              </a:rPr>
              <a:t>daily phonics, counting and story session.</a:t>
            </a:r>
          </a:p>
          <a:p>
            <a:pPr eaLnBrk="1" hangingPunct="1">
              <a:lnSpc>
                <a:spcPct val="90000"/>
              </a:lnSpc>
              <a:buFontTx/>
              <a:buBlip>
                <a:blip r:embed="rId3"/>
              </a:buBlip>
            </a:pPr>
            <a:r>
              <a:rPr lang="en-US" altLang="en-US" sz="2400" dirty="0">
                <a:latin typeface="Twinkl Cursive Looped" panose="02000000000000000000" pitchFamily="2" charset="0"/>
              </a:rPr>
              <a:t>Your child will be taught in small group activities</a:t>
            </a:r>
          </a:p>
        </p:txBody>
      </p:sp>
      <p:pic>
        <p:nvPicPr>
          <p:cNvPr id="4" name="Picture 1">
            <a:extLst>
              <a:ext uri="{FF2B5EF4-FFF2-40B4-BE49-F238E27FC236}">
                <a16:creationId xmlns:a16="http://schemas.microsoft.com/office/drawing/2014/main" id="{081CC942-0B47-475D-AC7D-8909B4EC99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D354DACC-540C-4D99-AA92-2F8CDC4A80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8726" y="5105401"/>
            <a:ext cx="14128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See the source image">
            <a:extLst>
              <a:ext uri="{FF2B5EF4-FFF2-40B4-BE49-F238E27FC236}">
                <a16:creationId xmlns:a16="http://schemas.microsoft.com/office/drawing/2014/main" id="{4BA778FD-FDDE-4285-8E15-54E8C095C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9450" y="2478089"/>
            <a:ext cx="7064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EC7D8F37-6F41-4211-8100-DBEB7AD15C8A}"/>
              </a:ext>
            </a:extLst>
          </p:cNvPr>
          <p:cNvSpPr txBox="1">
            <a:spLocks noChangeArrowheads="1"/>
          </p:cNvSpPr>
          <p:nvPr/>
        </p:nvSpPr>
        <p:spPr bwMode="auto">
          <a:xfrm>
            <a:off x="4025900" y="190500"/>
            <a:ext cx="4343400" cy="609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eaLnBrk="1" hangingPunct="1">
              <a:defRPr/>
            </a:pPr>
            <a:r>
              <a:rPr lang="en-US" altLang="en-US" sz="3200" kern="0" dirty="0">
                <a:latin typeface="Twinkl Precursive" panose="02000000000000000000" pitchFamily="2" charset="0"/>
              </a:rPr>
              <a:t>Prime Areas of Learning</a:t>
            </a:r>
            <a:endParaRPr lang="en-US" altLang="en-US" kern="0" dirty="0">
              <a:latin typeface="Twinkl Precursive" panose="02000000000000000000" pitchFamily="2" charset="0"/>
            </a:endParaRPr>
          </a:p>
        </p:txBody>
      </p:sp>
      <p:pic>
        <p:nvPicPr>
          <p:cNvPr id="15365" name="Picture 2">
            <a:extLst>
              <a:ext uri="{FF2B5EF4-FFF2-40B4-BE49-F238E27FC236}">
                <a16:creationId xmlns:a16="http://schemas.microsoft.com/office/drawing/2014/main" id="{3DB36410-EF34-4489-B376-CB1485DB455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34063" y="804863"/>
            <a:ext cx="209550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a:extLst>
              <a:ext uri="{FF2B5EF4-FFF2-40B4-BE49-F238E27FC236}">
                <a16:creationId xmlns:a16="http://schemas.microsoft.com/office/drawing/2014/main" id="{3EB305E1-EE97-4F18-B4F4-F1B88B2DBFF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4026" y="1836739"/>
            <a:ext cx="193357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a:extLst>
              <a:ext uri="{FF2B5EF4-FFF2-40B4-BE49-F238E27FC236}">
                <a16:creationId xmlns:a16="http://schemas.microsoft.com/office/drawing/2014/main" id="{94AE5EF6-9AA9-4EF6-8B5C-78DF2172941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82739" y="3636963"/>
            <a:ext cx="1857375"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a:extLst>
              <a:ext uri="{FF2B5EF4-FFF2-40B4-BE49-F238E27FC236}">
                <a16:creationId xmlns:a16="http://schemas.microsoft.com/office/drawing/2014/main" id="{E06E8431-7858-49A6-A779-857D1A748C3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8700" y="868363"/>
            <a:ext cx="153193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7">
            <a:extLst>
              <a:ext uri="{FF2B5EF4-FFF2-40B4-BE49-F238E27FC236}">
                <a16:creationId xmlns:a16="http://schemas.microsoft.com/office/drawing/2014/main" id="{5D5285DE-8504-46F3-B0E5-F3B0EE08528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82739" y="882651"/>
            <a:ext cx="1957387"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2">
            <a:extLst>
              <a:ext uri="{FF2B5EF4-FFF2-40B4-BE49-F238E27FC236}">
                <a16:creationId xmlns:a16="http://schemas.microsoft.com/office/drawing/2014/main" id="{558F1AB7-DAE5-49D8-9822-85C15FDC25C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42050" y="3609976"/>
            <a:ext cx="255905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9">
            <a:extLst>
              <a:ext uri="{FF2B5EF4-FFF2-40B4-BE49-F238E27FC236}">
                <a16:creationId xmlns:a16="http://schemas.microsoft.com/office/drawing/2014/main" id="{1710EC12-CC6C-493F-8995-076B627E942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82001" y="2894013"/>
            <a:ext cx="234632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0">
            <a:extLst>
              <a:ext uri="{FF2B5EF4-FFF2-40B4-BE49-F238E27FC236}">
                <a16:creationId xmlns:a16="http://schemas.microsoft.com/office/drawing/2014/main" id="{B6321907-3863-45DC-A243-414ECEB385D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175000" y="4248151"/>
            <a:ext cx="306705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1">
            <a:extLst>
              <a:ext uri="{FF2B5EF4-FFF2-40B4-BE49-F238E27FC236}">
                <a16:creationId xmlns:a16="http://schemas.microsoft.com/office/drawing/2014/main" id="{565F73D2-AF3A-4D80-9739-4A7A9FE51B2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58138" y="868364"/>
            <a:ext cx="29210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a:extLst>
              <a:ext uri="{FF2B5EF4-FFF2-40B4-BE49-F238E27FC236}">
                <a16:creationId xmlns:a16="http://schemas.microsoft.com/office/drawing/2014/main" id="{032C84B3-D4CC-49C2-8C19-AB6A52E0FE13}"/>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42166" y="5973734"/>
            <a:ext cx="2516194" cy="73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8997677_Rose suite presentation_AAS_v4" id="{97C8BA14-D802-4795-89C7-EAA620DD846B}" vid="{D162D178-FB75-4B8B-B67A-CA51C6DCA1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94996C2-A795-46F9-93BE-0C463FDCD1BC}">
  <ds:schemaRefs>
    <ds:schemaRef ds:uri="http://schemas.microsoft.com/sharepoint/v3/contenttype/forms"/>
  </ds:schemaRefs>
</ds:datastoreItem>
</file>

<file path=customXml/itemProps2.xml><?xml version="1.0" encoding="utf-8"?>
<ds:datastoreItem xmlns:ds="http://schemas.openxmlformats.org/officeDocument/2006/customXml" ds:itemID="{75D9C8E3-B635-4963-8B68-3FC691872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72F8CF-3688-4B14-A13A-EB7FF46D2F47}">
  <ds:schemaRefs>
    <ds:schemaRef ds:uri="http://purl.org/dc/elements/1.1/"/>
    <ds:schemaRef ds:uri="http://purl.org/dc/dcmitype/"/>
    <ds:schemaRef ds:uri="http://schemas.microsoft.com/office/2006/metadata/properties"/>
    <ds:schemaRef ds:uri="71af3243-3dd4-4a8d-8c0d-dd76da1f02a5"/>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16c05727-aa75-4e4a-9b5f-8a80a1165891"/>
    <ds:schemaRef ds:uri="http://purl.org/dc/terms/"/>
  </ds:schemaRefs>
</ds:datastoreItem>
</file>

<file path=docProps/app.xml><?xml version="1.0" encoding="utf-8"?>
<Properties xmlns="http://schemas.openxmlformats.org/officeDocument/2006/extended-properties" xmlns:vt="http://schemas.openxmlformats.org/officeDocument/2006/docPropsVTypes">
  <Template>Rose suite presentation</Template>
  <TotalTime>0</TotalTime>
  <Words>1790</Words>
  <Application>Microsoft Office PowerPoint</Application>
  <PresentationFormat>Widescreen</PresentationFormat>
  <Paragraphs>150</Paragraphs>
  <Slides>23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(Body)</vt:lpstr>
      <vt:lpstr>CCW Precursive 7</vt:lpstr>
      <vt:lpstr>Comic Sans MS</vt:lpstr>
      <vt:lpstr>Corbel</vt:lpstr>
      <vt:lpstr>Times New Roman</vt:lpstr>
      <vt:lpstr>Twinkl Cursive Looped</vt:lpstr>
      <vt:lpstr>Twinkl Precursive</vt:lpstr>
      <vt:lpstr>Office Theme</vt:lpstr>
      <vt:lpstr>Welcome to  Batley Parish J, I and N School</vt:lpstr>
      <vt:lpstr>All About US Batley Parish Nursery is a 65 place Nursery.  We pride ourselves on learning through play and believe this is how the children meet their highest potential. We are very proud of our Nursery and our Early years team and we hope you feel this evening answers any questions you may have.   </vt:lpstr>
      <vt:lpstr>Our Early Years Practitioners</vt:lpstr>
      <vt:lpstr>PowerPoint Presentation</vt:lpstr>
      <vt:lpstr>PowerPoint Presentation</vt:lpstr>
      <vt:lpstr>PowerPoint Presentation</vt:lpstr>
      <vt:lpstr>PowerPoint Presentation</vt:lpstr>
      <vt:lpstr>What and how does my child learn at Nursery?</vt:lpstr>
      <vt:lpstr>PowerPoint Presentation</vt:lpstr>
      <vt:lpstr>Specific Areas of Learning</vt:lpstr>
      <vt:lpstr>PowerPoint Presentation</vt:lpstr>
      <vt:lpstr>PowerPoint Presentation</vt:lpstr>
      <vt:lpstr>15 Hour Nursery Place</vt:lpstr>
      <vt:lpstr>30 Hour Nursery Place</vt:lpstr>
      <vt:lpstr>General Information</vt:lpstr>
      <vt:lpstr>PowerPoint Presentation</vt:lpstr>
      <vt:lpstr>PowerPoint Presentation</vt:lpstr>
      <vt:lpstr>What does your child need to bring to Nursery?</vt:lpstr>
      <vt:lpstr>PowerPoint Presentation</vt:lpstr>
      <vt:lpstr>Prime Areas of Learning How can I help my child at home?</vt:lpstr>
      <vt:lpstr>PowerPoint Presentation</vt:lpstr>
      <vt:lpstr>How can families support learning?</vt:lpstr>
      <vt:lpstr>Any Questions?  Let’s take a look at Nursery!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2022-07-11T00:32:58Z</dcterms:created>
  <dcterms:modified xsi:type="dcterms:W3CDTF">2023-01-12T20:56:01Z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